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147483610" r:id="rId2"/>
    <p:sldId id="2147483595" r:id="rId3"/>
    <p:sldId id="2147483602" r:id="rId4"/>
    <p:sldId id="2147483611" r:id="rId5"/>
    <p:sldId id="2147483596" r:id="rId6"/>
    <p:sldId id="2147483597" r:id="rId7"/>
    <p:sldId id="2147483598" r:id="rId8"/>
    <p:sldId id="2147483612" r:id="rId9"/>
    <p:sldId id="2147483599" r:id="rId10"/>
    <p:sldId id="2147483613" r:id="rId11"/>
    <p:sldId id="2147483600" r:id="rId12"/>
    <p:sldId id="2147483601" r:id="rId13"/>
    <p:sldId id="2147483614" r:id="rId14"/>
    <p:sldId id="2147483603" r:id="rId15"/>
    <p:sldId id="2147483604" r:id="rId16"/>
    <p:sldId id="2147483605" r:id="rId17"/>
  </p:sldIdLst>
  <p:sldSz cx="14630400" cy="8229600"/>
  <p:notesSz cx="6800850" cy="9807575"/>
  <p:embeddedFontLst>
    <p:embeddedFont>
      <p:font typeface="Anton" pitchFamily="2" charset="0"/>
      <p:regular r:id="rId19"/>
    </p:embeddedFont>
    <p:embeddedFont>
      <p:font typeface="Fira Sans" panose="020B0503050000020004" pitchFamily="34" charset="0"/>
      <p:regular r:id="rId20"/>
      <p:bold r:id="rId21"/>
      <p:italic r:id="rId22"/>
      <p:boldItalic r:id="rId23"/>
    </p:embeddedFont>
    <p:embeddedFont>
      <p:font typeface="Garamond" panose="02020404030301010803" pitchFamily="18" charset="0"/>
      <p:regular r:id="rId24"/>
      <p:bold r:id="rId25"/>
      <p:italic r:id="rId26"/>
    </p:embeddedFont>
    <p:embeddedFont>
      <p:font typeface="Miller Display Lancome Light" panose="020B0604020202020204" charset="0"/>
      <p:regular r:id="rId27"/>
    </p:embeddedFont>
    <p:embeddedFont>
      <p:font typeface="Miller Display Lancome Roman" panose="020B0604020202020204" charset="0"/>
      <p:regular r:id="rId28"/>
    </p:embeddedFont>
    <p:embeddedFont>
      <p:font typeface="Sackers Gothic Light" panose="02000605020000020003" charset="0"/>
      <p:regular r:id="rId29"/>
      <p:bold r:id="rId30"/>
    </p:embeddedFont>
    <p:embeddedFont>
      <p:font typeface="SACKERS GOTHIC MEDIUM" panose="02000605020000020003" charset="0"/>
      <p:bold r:id="rId31"/>
    </p:embeddedFont>
    <p:embeddedFont>
      <p:font typeface="Sackers Gothic Std Heavy" panose="020B0804020202060204" charset="0"/>
      <p:bold r:id="rId32"/>
    </p:embeddedFont>
    <p:embeddedFont>
      <p:font typeface="Sackers Gothic Std Light" panose="020B0304020202060204" charset="0"/>
      <p:regular r:id="rId3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PDATE" id="{40612BA7-367F-4806-B269-F2E38330AA26}">
          <p14:sldIdLst>
            <p14:sldId id="2147483610"/>
            <p14:sldId id="2147483595"/>
            <p14:sldId id="2147483602"/>
            <p14:sldId id="2147483611"/>
            <p14:sldId id="2147483596"/>
            <p14:sldId id="2147483597"/>
            <p14:sldId id="2147483598"/>
            <p14:sldId id="2147483612"/>
            <p14:sldId id="2147483599"/>
            <p14:sldId id="2147483613"/>
            <p14:sldId id="2147483600"/>
            <p14:sldId id="2147483601"/>
          </p14:sldIdLst>
        </p14:section>
        <p14:section name="LEARNING TRACK" id="{A0C86582-C830-4C7D-8150-48AFFDC592EC}">
          <p14:sldIdLst>
            <p14:sldId id="2147483614"/>
            <p14:sldId id="2147483603"/>
            <p14:sldId id="2147483604"/>
            <p14:sldId id="214748360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95A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7792E9-9E0E-4C27-9B71-883BFA2FC0CF}" v="1" dt="2024-12-05T15:35:29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3690" autoAdjust="0"/>
  </p:normalViewPr>
  <p:slideViewPr>
    <p:cSldViewPr snapToGrid="0" snapToObjects="1">
      <p:cViewPr varScale="1">
        <p:scale>
          <a:sx n="83" d="100"/>
          <a:sy n="83" d="100"/>
        </p:scale>
        <p:origin x="13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4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235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31" tIns="33216" rIns="66431" bIns="33216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31" tIns="33216" rIns="66431" bIns="33216"/>
          <a:lstStyle/>
          <a:p>
            <a:pPr defTabSz="664312"/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64312"/>
              <a:t>2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67131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31" tIns="33216" rIns="66431" bIns="33216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31" tIns="33216" rIns="66431" bIns="33216"/>
          <a:lstStyle/>
          <a:p>
            <a:pPr defTabSz="664312"/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64312"/>
              <a:t>5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59838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31" tIns="33216" rIns="66431" bIns="33216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31" tIns="33216" rIns="66431" bIns="33216"/>
          <a:lstStyle/>
          <a:p>
            <a:pPr defTabSz="664312"/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64312"/>
              <a:t>6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96729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31" tIns="33216" rIns="66431" bIns="33216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31" tIns="33216" rIns="66431" bIns="33216"/>
          <a:lstStyle/>
          <a:p>
            <a:pPr defTabSz="664312"/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64312"/>
              <a:t>7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51085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31" tIns="33216" rIns="66431" bIns="33216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31" tIns="33216" rIns="66431" bIns="33216"/>
          <a:lstStyle/>
          <a:p>
            <a:pPr defTabSz="664312"/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64312"/>
              <a:t>9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00502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31" tIns="33216" rIns="66431" bIns="33216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31" tIns="33216" rIns="66431" bIns="33216"/>
          <a:lstStyle/>
          <a:p>
            <a:pPr defTabSz="664312"/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64312"/>
              <a:t>11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56826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431" tIns="33216" rIns="66431" bIns="33216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431" tIns="33216" rIns="66431" bIns="33216"/>
          <a:lstStyle/>
          <a:p>
            <a:pPr defTabSz="664312"/>
            <a:fld id="{F7021451-1387-4CA6-816F-3879F97B5CBC}" type="slidenum">
              <a:rPr lang="en-US" sz="1300">
                <a:solidFill>
                  <a:prstClr val="black"/>
                </a:solidFill>
                <a:latin typeface="Calibri" panose="020F0502020204030204"/>
              </a:rPr>
              <a:pPr defTabSz="664312"/>
              <a:t>12</a:t>
            </a:fld>
            <a:endParaRPr lang="en-US" sz="13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436217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90575" y="460375"/>
            <a:ext cx="4086225" cy="22987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 lIns="66431" tIns="33216" rIns="66431" bIns="33216"/>
          <a:lstStyle/>
          <a:p>
            <a:pPr>
              <a:lnSpc>
                <a:spcPct val="107000"/>
              </a:lnSpc>
              <a:spcAft>
                <a:spcPts val="581"/>
              </a:spcAft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lIns="66431" tIns="33216" rIns="66431" bIns="33216"/>
          <a:lstStyle/>
          <a:p>
            <a:pPr algn="r" defTabSz="664312">
              <a:defRPr/>
            </a:pPr>
            <a:fld id="{62CE2A63-FE1A-4B35-9D87-AE263B773333}" type="slidenum">
              <a:rPr lang="fr-FR" sz="900">
                <a:solidFill>
                  <a:prstClr val="black"/>
                </a:solidFill>
                <a:latin typeface="Calibri" panose="020F0502020204030204"/>
              </a:rPr>
              <a:pPr algn="r" defTabSz="664312">
                <a:defRPr/>
              </a:pPr>
              <a:t>14</a:t>
            </a:fld>
            <a:endParaRPr lang="fr-FR" sz="9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19136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F1F1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21212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157995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371" y="147324"/>
            <a:ext cx="1851661" cy="44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9604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78B698-1212-FEF2-B9E1-E257E60B10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BF94428-E096-65CC-90B5-AE58DDCB84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C018E13-6853-79DF-34D4-12ECCD6E1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23D5C-5959-8B4D-A9BB-DA4DA7AD0DCC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266C73-EEE1-8D2F-4DB6-DF091B5B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850C00-FEEB-CA76-09C8-FE4261C98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B9695-BEB4-1C4B-9714-E8F505ADAFF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42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BB7CD7F-A915-392A-3F49-D26DBB0EB63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892925" y="7901940"/>
            <a:ext cx="8763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9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C1 - Internal use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Une image contenant art&#10;&#10;Description générée automatiquement">
            <a:extLst>
              <a:ext uri="{FF2B5EF4-FFF2-40B4-BE49-F238E27FC236}">
                <a16:creationId xmlns:a16="http://schemas.microsoft.com/office/drawing/2014/main" id="{2E57B150-C9FB-1BA6-A039-E344BC754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11" y="-1"/>
            <a:ext cx="14630400" cy="8248851"/>
          </a:xfrm>
          <a:prstGeom prst="rect">
            <a:avLst/>
          </a:prstGeom>
        </p:spPr>
      </p:pic>
      <p:pic>
        <p:nvPicPr>
          <p:cNvPr id="5" name="Image 4" descr="Une image contenant texte, Police, Graphique, noir&#10;&#10;Description générée automatiquement">
            <a:extLst>
              <a:ext uri="{FF2B5EF4-FFF2-40B4-BE49-F238E27FC236}">
                <a16:creationId xmlns:a16="http://schemas.microsoft.com/office/drawing/2014/main" id="{1E6A1920-243E-596A-24CA-AA0A5FBA98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8"/>
          <a:stretch/>
        </p:blipFill>
        <p:spPr>
          <a:xfrm>
            <a:off x="2527344" y="1766314"/>
            <a:ext cx="9197340" cy="1959336"/>
          </a:xfrm>
          <a:prstGeom prst="rect">
            <a:avLst/>
          </a:prstGeom>
          <a:noFill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2BE6E9-91E4-265A-BC33-0A17132BA8DD}"/>
              </a:ext>
            </a:extLst>
          </p:cNvPr>
          <p:cNvSpPr txBox="1"/>
          <p:nvPr/>
        </p:nvSpPr>
        <p:spPr>
          <a:xfrm>
            <a:off x="2435277" y="3725650"/>
            <a:ext cx="9122979" cy="2081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-62" normalizeH="0" baseline="0" noProof="0" dirty="0">
                <a:ln>
                  <a:noFill/>
                </a:ln>
                <a:effectLst/>
                <a:uLnTx/>
                <a:uFillTx/>
                <a:latin typeface="Miller Display Lancome Light" panose="00000000000000020000" pitchFamily="50" charset="0"/>
                <a:ea typeface="Anton" pitchFamily="34" charset="-122"/>
                <a:cs typeface="Anton" pitchFamily="34" charset="-120"/>
              </a:rPr>
              <a:t>WELCOME COURSE</a:t>
            </a:r>
          </a:p>
          <a:p>
            <a:pPr marL="0" marR="0" lvl="0" indent="0" algn="ctr" defTabSz="914400" rtl="0" eaLnBrk="1" fontAlgn="auto" latinLnBrk="0" hangingPunct="1">
              <a:lnSpc>
                <a:spcPts val="7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kern="0" spc="-62" dirty="0">
                <a:latin typeface="Miller Display Lancome Light" panose="00000000000000020000" pitchFamily="50" charset="0"/>
              </a:rPr>
              <a:t>GUIDELINES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iller Display Lancome Light" panose="00000000000000020000" pitchFamily="50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660E6FE-B622-FF2A-9CF2-3A12AF7501DD}"/>
              </a:ext>
            </a:extLst>
          </p:cNvPr>
          <p:cNvSpPr/>
          <p:nvPr/>
        </p:nvSpPr>
        <p:spPr>
          <a:xfrm>
            <a:off x="3383576" y="6023558"/>
            <a:ext cx="7755124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prstClr val="black"/>
                </a:solidFill>
                <a:latin typeface="Miller Display Lancome Light" panose="00000000000000020000" pitchFamily="50" charset="0"/>
              </a:rPr>
              <a:t>Welcome to the immersive Lancôme induction program. 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prstClr val="black"/>
                </a:solidFill>
                <a:latin typeface="Miller Display Lancome Light" panose="00000000000000020000" pitchFamily="50" charset="0"/>
              </a:rPr>
              <a:t>The Lancôme welcome course </a:t>
            </a:r>
            <a:r>
              <a:rPr lang="en-US" sz="1600" dirty="0" err="1">
                <a:solidFill>
                  <a:prstClr val="black"/>
                </a:solidFill>
                <a:latin typeface="Miller Display Lancome Light" panose="00000000000000020000" pitchFamily="50" charset="0"/>
              </a:rPr>
              <a:t>course</a:t>
            </a:r>
            <a:r>
              <a:rPr lang="en-US" sz="1600" dirty="0">
                <a:solidFill>
                  <a:prstClr val="black"/>
                </a:solidFill>
                <a:latin typeface="Miller Display Lancome Light" panose="00000000000000020000" pitchFamily="50" charset="0"/>
              </a:rPr>
              <a:t> has been developed to equip Trainers with the resources they need to effectively convey the brand and category philosophy to our new Beauty Advisors, ensuring they are well-prepared for their journey with Lancôme.</a:t>
            </a:r>
            <a:endParaRPr lang="fr-FR" sz="1600" dirty="0">
              <a:solidFill>
                <a:prstClr val="black"/>
              </a:solidFill>
              <a:latin typeface="Miller Display Lancome Light" panose="00000000000000020000" pitchFamily="50" charset="0"/>
            </a:endParaRPr>
          </a:p>
          <a:p>
            <a:pPr algn="ctr">
              <a:lnSpc>
                <a:spcPct val="150000"/>
              </a:lnSpc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95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DD9D21E-C5F7-6BF0-7C7B-B03A4FB26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762074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32180" y="473333"/>
            <a:ext cx="5578673" cy="6104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spc="-45" dirty="0">
                <a:solidFill>
                  <a:srgbClr val="FA95AF"/>
                </a:solidFill>
                <a:latin typeface="Sackers Gothic Light" panose="02000309000000000004" pitchFamily="50" charset="0"/>
              </a:rPr>
              <a:t>Welcome Course Objectives</a:t>
            </a:r>
          </a:p>
        </p:txBody>
      </p:sp>
      <p:sp>
        <p:nvSpPr>
          <p:cNvPr id="5" name="Text 1"/>
          <p:cNvSpPr/>
          <p:nvPr/>
        </p:nvSpPr>
        <p:spPr>
          <a:xfrm>
            <a:off x="1108385" y="3395513"/>
            <a:ext cx="2441853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38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2- Product Expertise</a:t>
            </a:r>
          </a:p>
        </p:txBody>
      </p:sp>
      <p:sp>
        <p:nvSpPr>
          <p:cNvPr id="6" name="Text 2"/>
          <p:cNvSpPr/>
          <p:nvPr/>
        </p:nvSpPr>
        <p:spPr>
          <a:xfrm>
            <a:off x="1108385" y="3817828"/>
            <a:ext cx="6507004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Master in-depth knowledge of Lancôme franchises and products.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8" name="Text 3"/>
          <p:cNvSpPr/>
          <p:nvPr/>
        </p:nvSpPr>
        <p:spPr>
          <a:xfrm>
            <a:off x="1108385" y="5026722"/>
            <a:ext cx="2441853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38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3-Sales Techniques</a:t>
            </a:r>
          </a:p>
        </p:txBody>
      </p:sp>
      <p:sp>
        <p:nvSpPr>
          <p:cNvPr id="9" name="Text 4"/>
          <p:cNvSpPr/>
          <p:nvPr/>
        </p:nvSpPr>
        <p:spPr>
          <a:xfrm>
            <a:off x="1108385" y="5449037"/>
            <a:ext cx="6507004" cy="3125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Acquire effective sales methods.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11" name="Text 5"/>
          <p:cNvSpPr/>
          <p:nvPr/>
        </p:nvSpPr>
        <p:spPr>
          <a:xfrm>
            <a:off x="1108385" y="6589537"/>
            <a:ext cx="2568178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38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4- Excellent Customer Service</a:t>
            </a:r>
          </a:p>
        </p:txBody>
      </p:sp>
      <p:sp>
        <p:nvSpPr>
          <p:cNvPr id="12" name="Text 6"/>
          <p:cNvSpPr/>
          <p:nvPr/>
        </p:nvSpPr>
        <p:spPr>
          <a:xfrm>
            <a:off x="1108385" y="7011851"/>
            <a:ext cx="6507004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Develop skills to provide a memorable customer experience.</a:t>
            </a:r>
          </a:p>
          <a:p>
            <a:pPr marL="0" marR="0" lvl="0" indent="0" algn="l" defTabSz="914400" rtl="0" eaLnBrk="1" fontAlgn="auto" latinLnBrk="0" hangingPunct="1">
              <a:lnSpc>
                <a:spcPts val="24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-3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14" name="Text 7"/>
          <p:cNvSpPr/>
          <p:nvPr/>
        </p:nvSpPr>
        <p:spPr>
          <a:xfrm>
            <a:off x="1108385" y="1958902"/>
            <a:ext cx="2441853" cy="305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38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1-Brand Culture</a:t>
            </a:r>
          </a:p>
        </p:txBody>
      </p:sp>
      <p:sp>
        <p:nvSpPr>
          <p:cNvPr id="15" name="Text 8"/>
          <p:cNvSpPr/>
          <p:nvPr/>
        </p:nvSpPr>
        <p:spPr>
          <a:xfrm>
            <a:off x="1108385" y="2381217"/>
            <a:ext cx="7144364" cy="6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Discover Lancôme's values and history for an authentic brand representation.</a:t>
            </a:r>
          </a:p>
        </p:txBody>
      </p:sp>
      <p:pic>
        <p:nvPicPr>
          <p:cNvPr id="20" name="Image 19" descr="Une image contenant personne, texte, habits, Visage humain&#10;&#10;Description générée automatiquement">
            <a:extLst>
              <a:ext uri="{FF2B5EF4-FFF2-40B4-BE49-F238E27FC236}">
                <a16:creationId xmlns:a16="http://schemas.microsoft.com/office/drawing/2014/main" id="{AFBB93F7-4614-24FE-A92C-5ECF6DAA3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1515" y="0"/>
            <a:ext cx="5420559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0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F35A74A-6FE4-ABEF-3035-5302C9D30449}"/>
              </a:ext>
            </a:extLst>
          </p:cNvPr>
          <p:cNvSpPr txBox="1"/>
          <p:nvPr/>
        </p:nvSpPr>
        <p:spPr>
          <a:xfrm>
            <a:off x="1805651" y="202057"/>
            <a:ext cx="10580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-62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WELCOME COURSE ONBOARDING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C39877-721F-CED5-6CEC-F23B2936C4F8}"/>
              </a:ext>
            </a:extLst>
          </p:cNvPr>
          <p:cNvSpPr txBox="1"/>
          <p:nvPr/>
        </p:nvSpPr>
        <p:spPr>
          <a:xfrm>
            <a:off x="464434" y="2000061"/>
            <a:ext cx="2777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FLAGSHIP LANCÔME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BEAUTY ADVISORS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588689F-C183-9D1F-A255-CE8786250F1A}"/>
              </a:ext>
            </a:extLst>
          </p:cNvPr>
          <p:cNvCxnSpPr>
            <a:cxnSpLocks/>
          </p:cNvCxnSpPr>
          <p:nvPr/>
        </p:nvCxnSpPr>
        <p:spPr>
          <a:xfrm flipV="1">
            <a:off x="3321934" y="2302805"/>
            <a:ext cx="10613985" cy="3528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Ellipse 5">
            <a:extLst>
              <a:ext uri="{FF2B5EF4-FFF2-40B4-BE49-F238E27FC236}">
                <a16:creationId xmlns:a16="http://schemas.microsoft.com/office/drawing/2014/main" id="{A848BF20-EFF6-83A5-B6A0-155F0873CA1E}"/>
              </a:ext>
            </a:extLst>
          </p:cNvPr>
          <p:cNvSpPr/>
          <p:nvPr/>
        </p:nvSpPr>
        <p:spPr>
          <a:xfrm>
            <a:off x="3993266" y="2152891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CBDD22C-6FF1-10F2-1E40-FE5D48061573}"/>
              </a:ext>
            </a:extLst>
          </p:cNvPr>
          <p:cNvSpPr/>
          <p:nvPr/>
        </p:nvSpPr>
        <p:spPr>
          <a:xfrm>
            <a:off x="10859945" y="2060294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5958FC4-696F-02AC-B02C-16AFA6DE4D4E}"/>
              </a:ext>
            </a:extLst>
          </p:cNvPr>
          <p:cNvSpPr/>
          <p:nvPr/>
        </p:nvSpPr>
        <p:spPr>
          <a:xfrm>
            <a:off x="8449518" y="2087301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713A413-0D66-3902-B98E-08855893F64E}"/>
              </a:ext>
            </a:extLst>
          </p:cNvPr>
          <p:cNvSpPr/>
          <p:nvPr/>
        </p:nvSpPr>
        <p:spPr>
          <a:xfrm>
            <a:off x="6221392" y="2120096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349D0A-A52E-55AC-94F6-A00D66D3D2A3}"/>
              </a:ext>
            </a:extLst>
          </p:cNvPr>
          <p:cNvSpPr txBox="1"/>
          <p:nvPr/>
        </p:nvSpPr>
        <p:spPr>
          <a:xfrm>
            <a:off x="3842793" y="1586789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48736CC-373D-398F-8DF0-DC4BFC42FD15}"/>
              </a:ext>
            </a:extLst>
          </p:cNvPr>
          <p:cNvSpPr txBox="1"/>
          <p:nvPr/>
        </p:nvSpPr>
        <p:spPr>
          <a:xfrm>
            <a:off x="6036195" y="1565569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360C19C-6CE4-A291-38D1-7E778B16EB11}"/>
              </a:ext>
            </a:extLst>
          </p:cNvPr>
          <p:cNvSpPr txBox="1"/>
          <p:nvPr/>
        </p:nvSpPr>
        <p:spPr>
          <a:xfrm>
            <a:off x="8229598" y="1475522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3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EA5C19-4230-F111-E74D-39FAB1B75F8A}"/>
              </a:ext>
            </a:extLst>
          </p:cNvPr>
          <p:cNvSpPr txBox="1"/>
          <p:nvPr/>
        </p:nvSpPr>
        <p:spPr>
          <a:xfrm>
            <a:off x="10723942" y="1457104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B96FB71-A10A-7B4D-A533-9C3AA8F255AA}"/>
              </a:ext>
            </a:extLst>
          </p:cNvPr>
          <p:cNvSpPr txBox="1"/>
          <p:nvPr/>
        </p:nvSpPr>
        <p:spPr>
          <a:xfrm>
            <a:off x="3646025" y="2769840"/>
            <a:ext cx="1157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Welcome &amp; Fragrance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B095572-C3FA-6747-B865-7970256424B4}"/>
              </a:ext>
            </a:extLst>
          </p:cNvPr>
          <p:cNvSpPr txBox="1"/>
          <p:nvPr/>
        </p:nvSpPr>
        <p:spPr>
          <a:xfrm>
            <a:off x="5926237" y="2769840"/>
            <a:ext cx="1157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Skincare	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BD5CCD1-2BA7-39B3-F87D-21907ECA51E2}"/>
              </a:ext>
            </a:extLst>
          </p:cNvPr>
          <p:cNvSpPr txBox="1"/>
          <p:nvPr/>
        </p:nvSpPr>
        <p:spPr>
          <a:xfrm>
            <a:off x="10640025" y="2769840"/>
            <a:ext cx="1157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Makeup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B3197F5-E7C4-89D0-B4C3-2D4A50DA5B2E}"/>
              </a:ext>
            </a:extLst>
          </p:cNvPr>
          <p:cNvSpPr txBox="1"/>
          <p:nvPr/>
        </p:nvSpPr>
        <p:spPr>
          <a:xfrm>
            <a:off x="8097457" y="2769840"/>
            <a:ext cx="1157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Absolue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Premium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03F7B00-D8CA-B399-C042-60ECED5A7EA7}"/>
              </a:ext>
            </a:extLst>
          </p:cNvPr>
          <p:cNvSpPr txBox="1"/>
          <p:nvPr/>
        </p:nvSpPr>
        <p:spPr>
          <a:xfrm>
            <a:off x="12500658" y="2769840"/>
            <a:ext cx="1157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Services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38AF5F9-62BE-8EF5-0CC5-C35B5117345D}"/>
              </a:ext>
            </a:extLst>
          </p:cNvPr>
          <p:cNvSpPr/>
          <p:nvPr/>
        </p:nvSpPr>
        <p:spPr>
          <a:xfrm>
            <a:off x="12720577" y="2035905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81C9CD-85DE-8506-A961-0A57E9B2E6BC}"/>
              </a:ext>
            </a:extLst>
          </p:cNvPr>
          <p:cNvSpPr txBox="1"/>
          <p:nvPr/>
        </p:nvSpPr>
        <p:spPr>
          <a:xfrm>
            <a:off x="3646025" y="1032823"/>
            <a:ext cx="917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BRAND, MASTERY OF THE COMPLETE CORE CATALOG AND SERVICES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56F6D91-6E62-0AB0-C2AF-FC0991C38057}"/>
              </a:ext>
            </a:extLst>
          </p:cNvPr>
          <p:cNvSpPr txBox="1"/>
          <p:nvPr/>
        </p:nvSpPr>
        <p:spPr>
          <a:xfrm>
            <a:off x="12354041" y="1437598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DCCBD7A-6BE3-8FEB-FDFE-457CF1FF50AC}"/>
              </a:ext>
            </a:extLst>
          </p:cNvPr>
          <p:cNvSpPr txBox="1"/>
          <p:nvPr/>
        </p:nvSpPr>
        <p:spPr>
          <a:xfrm>
            <a:off x="544010" y="4398496"/>
            <a:ext cx="25927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DEPARTMENT STORE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LANCÔME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BEAUTY ADVISORS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48F7C5F-D35C-5199-D14D-BCD2FCE376B5}"/>
              </a:ext>
            </a:extLst>
          </p:cNvPr>
          <p:cNvCxnSpPr>
            <a:cxnSpLocks/>
          </p:cNvCxnSpPr>
          <p:nvPr/>
        </p:nvCxnSpPr>
        <p:spPr>
          <a:xfrm flipV="1">
            <a:off x="3300712" y="4839589"/>
            <a:ext cx="6418161" cy="3528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Ellipse 25">
            <a:extLst>
              <a:ext uri="{FF2B5EF4-FFF2-40B4-BE49-F238E27FC236}">
                <a16:creationId xmlns:a16="http://schemas.microsoft.com/office/drawing/2014/main" id="{26DC325E-4D20-36FD-40E7-12027D6BB850}"/>
              </a:ext>
            </a:extLst>
          </p:cNvPr>
          <p:cNvSpPr/>
          <p:nvPr/>
        </p:nvSpPr>
        <p:spPr>
          <a:xfrm>
            <a:off x="3972044" y="4689675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2C870D2-4820-E192-025A-7D26689FE7F0}"/>
              </a:ext>
            </a:extLst>
          </p:cNvPr>
          <p:cNvSpPr/>
          <p:nvPr/>
        </p:nvSpPr>
        <p:spPr>
          <a:xfrm>
            <a:off x="8428296" y="4624085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94C56D80-76F7-67F9-6A21-F6AA14B48E4F}"/>
              </a:ext>
            </a:extLst>
          </p:cNvPr>
          <p:cNvSpPr/>
          <p:nvPr/>
        </p:nvSpPr>
        <p:spPr>
          <a:xfrm>
            <a:off x="6200170" y="4656880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0AAE8FA-2FD4-6287-4624-D091696B039A}"/>
              </a:ext>
            </a:extLst>
          </p:cNvPr>
          <p:cNvSpPr txBox="1"/>
          <p:nvPr/>
        </p:nvSpPr>
        <p:spPr>
          <a:xfrm>
            <a:off x="3821571" y="4123573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F463E9F-218A-89F8-E165-FA5855DF5683}"/>
              </a:ext>
            </a:extLst>
          </p:cNvPr>
          <p:cNvSpPr txBox="1"/>
          <p:nvPr/>
        </p:nvSpPr>
        <p:spPr>
          <a:xfrm>
            <a:off x="6014973" y="4102353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2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CD9086B-AB05-3FF0-3B4B-7EE3880133CD}"/>
              </a:ext>
            </a:extLst>
          </p:cNvPr>
          <p:cNvSpPr txBox="1"/>
          <p:nvPr/>
        </p:nvSpPr>
        <p:spPr>
          <a:xfrm>
            <a:off x="8208376" y="4012306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3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6499AE4-5233-31CC-5E1D-2F0E9A9C4651}"/>
              </a:ext>
            </a:extLst>
          </p:cNvPr>
          <p:cNvSpPr txBox="1"/>
          <p:nvPr/>
        </p:nvSpPr>
        <p:spPr>
          <a:xfrm>
            <a:off x="3624803" y="5412421"/>
            <a:ext cx="1157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Welcome &amp; Fragrance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EBC8FDA4-6F1A-ACFA-CE8F-A8E1ADC388E7}"/>
              </a:ext>
            </a:extLst>
          </p:cNvPr>
          <p:cNvSpPr txBox="1"/>
          <p:nvPr/>
        </p:nvSpPr>
        <p:spPr>
          <a:xfrm>
            <a:off x="5800842" y="5412421"/>
            <a:ext cx="1157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Skincare	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400F719-4F7F-BA5E-D804-D0AE49036405}"/>
              </a:ext>
            </a:extLst>
          </p:cNvPr>
          <p:cNvSpPr txBox="1"/>
          <p:nvPr/>
        </p:nvSpPr>
        <p:spPr>
          <a:xfrm>
            <a:off x="7637356" y="5412421"/>
            <a:ext cx="2081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Makeup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 &amp; sales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F39FA3C-E594-00ED-9051-A8AC330ABB5A}"/>
              </a:ext>
            </a:extLst>
          </p:cNvPr>
          <p:cNvSpPr txBox="1"/>
          <p:nvPr/>
        </p:nvSpPr>
        <p:spPr>
          <a:xfrm>
            <a:off x="3624803" y="3592753"/>
            <a:ext cx="917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BRAND, MASTERY OF THE CORE CATALOG AND SALES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BFF3E93B-5399-1FD1-125F-78A5A39E27FE}"/>
              </a:ext>
            </a:extLst>
          </p:cNvPr>
          <p:cNvSpPr txBox="1"/>
          <p:nvPr/>
        </p:nvSpPr>
        <p:spPr>
          <a:xfrm>
            <a:off x="684835" y="6820752"/>
            <a:ext cx="2529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PERFUMERY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BEAUTY ADVISORS</a:t>
            </a:r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4BDE8BDA-8F37-138C-B200-79BA28707D85}"/>
              </a:ext>
            </a:extLst>
          </p:cNvPr>
          <p:cNvCxnSpPr>
            <a:cxnSpLocks/>
          </p:cNvCxnSpPr>
          <p:nvPr/>
        </p:nvCxnSpPr>
        <p:spPr>
          <a:xfrm flipV="1">
            <a:off x="3474334" y="7169826"/>
            <a:ext cx="6651587" cy="5650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Ellipse 43">
            <a:extLst>
              <a:ext uri="{FF2B5EF4-FFF2-40B4-BE49-F238E27FC236}">
                <a16:creationId xmlns:a16="http://schemas.microsoft.com/office/drawing/2014/main" id="{C12EEF4E-8504-6887-FFCA-DA12498A4CDC}"/>
              </a:ext>
            </a:extLst>
          </p:cNvPr>
          <p:cNvSpPr/>
          <p:nvPr/>
        </p:nvSpPr>
        <p:spPr>
          <a:xfrm>
            <a:off x="4145666" y="6981464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0CEAD3A0-AA9B-264D-C92B-5C584CDCA60B}"/>
              </a:ext>
            </a:extLst>
          </p:cNvPr>
          <p:cNvSpPr/>
          <p:nvPr/>
        </p:nvSpPr>
        <p:spPr>
          <a:xfrm>
            <a:off x="8514141" y="6973582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0E8101F5-C192-FBE4-83E2-F385ED56E8FC}"/>
              </a:ext>
            </a:extLst>
          </p:cNvPr>
          <p:cNvSpPr/>
          <p:nvPr/>
        </p:nvSpPr>
        <p:spPr>
          <a:xfrm>
            <a:off x="6256113" y="7017951"/>
            <a:ext cx="358815" cy="37039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9EA16E4D-3A80-16FE-EE01-618F71301DC2}"/>
              </a:ext>
            </a:extLst>
          </p:cNvPr>
          <p:cNvSpPr txBox="1"/>
          <p:nvPr/>
        </p:nvSpPr>
        <p:spPr>
          <a:xfrm>
            <a:off x="3995193" y="6531109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1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DB4582D3-B2BA-2290-2E94-FD863229E2B4}"/>
              </a:ext>
            </a:extLst>
          </p:cNvPr>
          <p:cNvSpPr txBox="1"/>
          <p:nvPr/>
        </p:nvSpPr>
        <p:spPr>
          <a:xfrm>
            <a:off x="6188595" y="6509889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2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830C075-0F09-1468-0847-5D7F367EF882}"/>
              </a:ext>
            </a:extLst>
          </p:cNvPr>
          <p:cNvSpPr txBox="1"/>
          <p:nvPr/>
        </p:nvSpPr>
        <p:spPr>
          <a:xfrm>
            <a:off x="8277824" y="6454567"/>
            <a:ext cx="1157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3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A8CD21EC-8B9B-513B-1B61-05C2AB04A034}"/>
              </a:ext>
            </a:extLst>
          </p:cNvPr>
          <p:cNvSpPr txBox="1"/>
          <p:nvPr/>
        </p:nvSpPr>
        <p:spPr>
          <a:xfrm>
            <a:off x="8229598" y="7633392"/>
            <a:ext cx="1896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Fragrance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pillars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C4310403-6D20-C9AC-BB07-A26BD130DE62}"/>
              </a:ext>
            </a:extLst>
          </p:cNvPr>
          <p:cNvSpPr txBox="1"/>
          <p:nvPr/>
        </p:nvSpPr>
        <p:spPr>
          <a:xfrm>
            <a:off x="3773346" y="7636035"/>
            <a:ext cx="1562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Skincare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pillars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	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B1858429-B3B4-F771-0709-5FF3886EFC07}"/>
              </a:ext>
            </a:extLst>
          </p:cNvPr>
          <p:cNvSpPr txBox="1"/>
          <p:nvPr/>
        </p:nvSpPr>
        <p:spPr>
          <a:xfrm>
            <a:off x="6036194" y="7684906"/>
            <a:ext cx="1562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Makeup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pillars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1E9C2982-50FD-907C-ECE4-BF04C8448904}"/>
              </a:ext>
            </a:extLst>
          </p:cNvPr>
          <p:cNvSpPr txBox="1"/>
          <p:nvPr/>
        </p:nvSpPr>
        <p:spPr>
          <a:xfrm>
            <a:off x="3754051" y="6060497"/>
            <a:ext cx="9178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00"/>
                </a:highlight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BRAND, MASTERY OF PILLARS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000000"/>
              </a:highlight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5355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Une image contenant art&#10;&#10;Description générée automatiquement">
            <a:extLst>
              <a:ext uri="{FF2B5EF4-FFF2-40B4-BE49-F238E27FC236}">
                <a16:creationId xmlns:a16="http://schemas.microsoft.com/office/drawing/2014/main" id="{2E57B150-C9FB-1BA6-A039-E344BC754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11" y="-1"/>
            <a:ext cx="14630400" cy="8248851"/>
          </a:xfrm>
          <a:prstGeom prst="rect">
            <a:avLst/>
          </a:prstGeom>
        </p:spPr>
      </p:pic>
      <p:pic>
        <p:nvPicPr>
          <p:cNvPr id="5" name="Image 4" descr="Une image contenant texte, Police, Graphique, noir&#10;&#10;Description générée automatiquement">
            <a:extLst>
              <a:ext uri="{FF2B5EF4-FFF2-40B4-BE49-F238E27FC236}">
                <a16:creationId xmlns:a16="http://schemas.microsoft.com/office/drawing/2014/main" id="{1E6A1920-243E-596A-24CA-AA0A5FBA98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8"/>
          <a:stretch/>
        </p:blipFill>
        <p:spPr>
          <a:xfrm>
            <a:off x="2527344" y="1766314"/>
            <a:ext cx="9197340" cy="1959336"/>
          </a:xfrm>
          <a:prstGeom prst="rect">
            <a:avLst/>
          </a:prstGeom>
          <a:noFill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2BE6E9-91E4-265A-BC33-0A17132BA8DD}"/>
              </a:ext>
            </a:extLst>
          </p:cNvPr>
          <p:cNvSpPr txBox="1"/>
          <p:nvPr/>
        </p:nvSpPr>
        <p:spPr>
          <a:xfrm>
            <a:off x="2035227" y="3732235"/>
            <a:ext cx="10737798" cy="2081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-62" normalizeH="0" baseline="0" noProof="0" dirty="0">
                <a:ln>
                  <a:noFill/>
                </a:ln>
                <a:effectLst/>
                <a:uLnTx/>
                <a:uFillTx/>
                <a:latin typeface="Miller Display Lancome Light" panose="00000000000000020000" pitchFamily="50" charset="0"/>
                <a:ea typeface="Anton" pitchFamily="34" charset="-122"/>
                <a:cs typeface="Anton" pitchFamily="34" charset="-120"/>
              </a:rPr>
              <a:t>FLAGSHIPS LANCÔME BEAUTY ADVISORS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7525C6-5ADD-BE6C-437D-E8337AC21EEE}"/>
              </a:ext>
            </a:extLst>
          </p:cNvPr>
          <p:cNvSpPr/>
          <p:nvPr/>
        </p:nvSpPr>
        <p:spPr>
          <a:xfrm>
            <a:off x="0" y="-19251"/>
            <a:ext cx="14630400" cy="8248851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98000">
                <a:schemeClr val="bg1">
                  <a:alpha val="7597"/>
                </a:schemeClr>
              </a:gs>
            </a:gsLst>
            <a:lin ang="16200000" scaled="0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FR" sz="4608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ller Display Lancome Light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763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5F66EA21-A022-62A2-52C9-BB4AC2332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762074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5530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45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Anton" pitchFamily="34" charset="-122"/>
                <a:cs typeface="Anton" pitchFamily="34" charset="-120"/>
              </a:rPr>
              <a:t>FLAGSHIPS LANCÔME BEAUTY ADVISORS</a:t>
            </a:r>
          </a:p>
          <a:p>
            <a:pPr marL="0" marR="0" lvl="0" indent="0" algn="ctr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45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Anton" pitchFamily="34" charset="-122"/>
                <a:cs typeface="Anton" pitchFamily="34" charset="-120"/>
              </a:rPr>
              <a:t>DAYS 1 &amp; 2</a:t>
            </a:r>
          </a:p>
        </p:txBody>
      </p:sp>
      <p:sp>
        <p:nvSpPr>
          <p:cNvPr id="4" name="Shape 1"/>
          <p:cNvSpPr/>
          <p:nvPr/>
        </p:nvSpPr>
        <p:spPr>
          <a:xfrm>
            <a:off x="1118711" y="2847499"/>
            <a:ext cx="30480" cy="4292322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1358622" y="3342561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878800" y="310265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79421" y="3187660"/>
            <a:ext cx="10906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0" b="0" i="0" u="none" strike="noStrike" kern="0" cap="none" spc="-27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2381488" y="3074313"/>
            <a:ext cx="37273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38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1: Brand introduction &amp; Fragrances</a:t>
            </a:r>
          </a:p>
        </p:txBody>
      </p:sp>
      <p:sp>
        <p:nvSpPr>
          <p:cNvPr id="9" name="Text 6"/>
          <p:cNvSpPr/>
          <p:nvPr/>
        </p:nvSpPr>
        <p:spPr>
          <a:xfrm>
            <a:off x="2381488" y="3564731"/>
            <a:ext cx="635006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BAs welcoming</a:t>
            </a:r>
          </a:p>
          <a:p>
            <a:pPr marL="285750" marR="0" lvl="0" indent="-28575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Lancôme brand presentation </a:t>
            </a:r>
          </a:p>
          <a:p>
            <a:pPr marL="285750" indent="-285750">
              <a:lnSpc>
                <a:spcPts val="2850"/>
              </a:lnSpc>
              <a:buFont typeface="Arial" panose="020B0604020202020204" pitchFamily="34" charset="0"/>
              <a:buChar char="•"/>
              <a:defRPr/>
            </a:pP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Presentation of Fragrance philosophy, ranges, products with 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olfactory exercises and role-playing</a:t>
            </a:r>
            <a:endParaRPr kumimoji="0" lang="en-US" sz="1750" b="0" i="0" u="none" strike="noStrike" kern="0" cap="none" spc="-36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Fira Sans" pitchFamily="34" charset="0"/>
              <a:ea typeface="Fira Sans" pitchFamily="34" charset="-122"/>
              <a:cs typeface="Fira Sans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358622" y="5602129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878800" y="536221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51560" y="5447228"/>
            <a:ext cx="164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0" b="0" i="0" u="none" strike="noStrike" kern="0" cap="none" spc="-27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381488" y="54727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38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2: Skincare</a:t>
            </a:r>
          </a:p>
        </p:txBody>
      </p:sp>
      <p:sp>
        <p:nvSpPr>
          <p:cNvPr id="14" name="Text 11"/>
          <p:cNvSpPr/>
          <p:nvPr/>
        </p:nvSpPr>
        <p:spPr>
          <a:xfrm>
            <a:off x="2381488" y="5963197"/>
            <a:ext cx="596872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In-depth exploration of skincare philosophy, </a:t>
            </a: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franchises and products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, as well as skin diagnostic techniques</a:t>
            </a: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 </a:t>
            </a:r>
            <a:r>
              <a: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and hands-on product application workshops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pic>
        <p:nvPicPr>
          <p:cNvPr id="19" name="Image 18" descr="Une image contenant texte, Visage humain, habits, personne&#10;&#10;Description générée automatiquement">
            <a:extLst>
              <a:ext uri="{FF2B5EF4-FFF2-40B4-BE49-F238E27FC236}">
                <a16:creationId xmlns:a16="http://schemas.microsoft.com/office/drawing/2014/main" id="{AD82987D-8459-0CE6-998C-94A1E1E97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9011" y="9403"/>
            <a:ext cx="54864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04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F91891E-45F7-898B-A6BB-EF2409646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837" y="0"/>
            <a:ext cx="14762074" cy="82296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1962833" y="3447064"/>
            <a:ext cx="1100697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-45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40345058-93FA-0809-ECA4-97AFD1ED1C13}"/>
              </a:ext>
            </a:extLst>
          </p:cNvPr>
          <p:cNvGrpSpPr/>
          <p:nvPr/>
        </p:nvGrpSpPr>
        <p:grpSpPr>
          <a:xfrm>
            <a:off x="2267901" y="3145147"/>
            <a:ext cx="6852949" cy="1412852"/>
            <a:chOff x="1660596" y="3602431"/>
            <a:chExt cx="4461494" cy="1412852"/>
          </a:xfrm>
        </p:grpSpPr>
        <p:sp>
          <p:nvSpPr>
            <p:cNvPr id="3" name="Text 1"/>
            <p:cNvSpPr/>
            <p:nvPr/>
          </p:nvSpPr>
          <p:spPr>
            <a:xfrm>
              <a:off x="1844020" y="3602431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-38" normalizeH="0" baseline="0" noProof="0" dirty="0">
                  <a:ln>
                    <a:noFill/>
                  </a:ln>
                  <a:solidFill>
                    <a:srgbClr val="FA95AF"/>
                  </a:solidFill>
                  <a:effectLst/>
                  <a:uLnTx/>
                  <a:uFillTx/>
                  <a:latin typeface="Sackers Gothic Light" panose="02000309000000000004" pitchFamily="50" charset="0"/>
                  <a:ea typeface="+mn-ea"/>
                  <a:cs typeface="+mn-cs"/>
                </a:rPr>
                <a:t>DAY 3 : </a:t>
              </a:r>
              <a:r>
                <a:rPr kumimoji="0" lang="en-US" sz="2000" b="0" i="0" u="none" strike="noStrike" kern="0" cap="none" spc="-38" normalizeH="0" baseline="0" noProof="0" dirty="0" err="1">
                  <a:ln>
                    <a:noFill/>
                  </a:ln>
                  <a:solidFill>
                    <a:srgbClr val="FA95AF"/>
                  </a:solidFill>
                  <a:effectLst/>
                  <a:uLnTx/>
                  <a:uFillTx/>
                  <a:latin typeface="Sackers Gothic Light" panose="02000309000000000004" pitchFamily="50" charset="0"/>
                  <a:ea typeface="+mn-ea"/>
                  <a:cs typeface="+mn-cs"/>
                </a:rPr>
                <a:t>Absolue</a:t>
              </a:r>
              <a:r>
                <a:rPr kumimoji="0" lang="en-US" sz="2000" b="0" i="0" u="none" strike="noStrike" kern="0" cap="none" spc="-38" normalizeH="0" baseline="0" noProof="0" dirty="0">
                  <a:ln>
                    <a:noFill/>
                  </a:ln>
                  <a:solidFill>
                    <a:srgbClr val="FA95AF"/>
                  </a:solidFill>
                  <a:effectLst/>
                  <a:uLnTx/>
                  <a:uFillTx/>
                  <a:latin typeface="Sackers Gothic Light" panose="02000309000000000004" pitchFamily="50" charset="0"/>
                  <a:ea typeface="+mn-ea"/>
                  <a:cs typeface="+mn-cs"/>
                </a:rPr>
                <a:t> Premium</a:t>
              </a:r>
            </a:p>
          </p:txBody>
        </p:sp>
        <p:sp>
          <p:nvSpPr>
            <p:cNvPr id="4" name="Text 2"/>
            <p:cNvSpPr/>
            <p:nvPr/>
          </p:nvSpPr>
          <p:spPr>
            <a:xfrm>
              <a:off x="1660596" y="4289478"/>
              <a:ext cx="4461494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285750" marR="0" lvl="0" indent="-285750" algn="l" defTabSz="914400" rtl="0" eaLnBrk="1" fontAlgn="auto" latinLnBrk="0" hangingPunct="1">
                <a:lnSpc>
                  <a:spcPts val="28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750" b="0" i="0" u="none" strike="noStrike" kern="0" cap="none" spc="-36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Discovery of the </a:t>
              </a:r>
              <a:r>
                <a:rPr kumimoji="0" lang="en-US" sz="1750" b="0" i="0" u="none" strike="noStrike" kern="0" cap="none" spc="-36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Absolue</a:t>
              </a:r>
              <a:r>
                <a:rPr kumimoji="0" lang="en-US" sz="1750" b="0" i="0" u="none" strike="noStrike" kern="0" cap="none" spc="-36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 premium philosophy, range and products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ts val="28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750" kern="0" spc="-36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Miller Display Lancome Light" panose="00000000000000020000" pitchFamily="50" charset="0"/>
                </a:rPr>
                <a:t>P</a:t>
              </a:r>
              <a:r>
                <a:rPr kumimoji="0" lang="en-US" sz="1750" b="0" i="0" u="none" strike="noStrike" kern="0" cap="none" spc="-36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ersonalized</a:t>
              </a:r>
              <a:r>
                <a:rPr kumimoji="0" lang="en-US" sz="1750" b="0" i="0" u="none" strike="noStrike" kern="0" cap="none" spc="-36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 customer journey and high-end sales techniques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2FD5ACB-ABEA-4132-DDAD-F25BBB155BA3}"/>
              </a:ext>
            </a:extLst>
          </p:cNvPr>
          <p:cNvGrpSpPr/>
          <p:nvPr/>
        </p:nvGrpSpPr>
        <p:grpSpPr>
          <a:xfrm>
            <a:off x="2152412" y="5472941"/>
            <a:ext cx="5149447" cy="1439561"/>
            <a:chOff x="8013811" y="3574070"/>
            <a:chExt cx="5149447" cy="1439561"/>
          </a:xfrm>
        </p:grpSpPr>
        <p:sp>
          <p:nvSpPr>
            <p:cNvPr id="5" name="Text 3"/>
            <p:cNvSpPr/>
            <p:nvPr/>
          </p:nvSpPr>
          <p:spPr>
            <a:xfrm>
              <a:off x="8293602" y="3574070"/>
              <a:ext cx="2835235" cy="354330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ts val="2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-38" normalizeH="0" baseline="0" noProof="0" dirty="0">
                  <a:ln>
                    <a:noFill/>
                  </a:ln>
                  <a:solidFill>
                    <a:srgbClr val="FA95AF"/>
                  </a:solidFill>
                  <a:effectLst/>
                  <a:uLnTx/>
                  <a:uFillTx/>
                  <a:latin typeface="Sackers Gothic Light" panose="02000309000000000004" pitchFamily="50" charset="0"/>
                  <a:ea typeface="+mn-ea"/>
                  <a:cs typeface="+mn-cs"/>
                </a:rPr>
                <a:t>DAY 4 : Makeup</a:t>
              </a:r>
            </a:p>
          </p:txBody>
        </p:sp>
        <p:sp>
          <p:nvSpPr>
            <p:cNvPr id="6" name="Text 4"/>
            <p:cNvSpPr/>
            <p:nvPr/>
          </p:nvSpPr>
          <p:spPr>
            <a:xfrm>
              <a:off x="8013811" y="4287826"/>
              <a:ext cx="5149447" cy="7258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342900" marR="0" lvl="0" indent="-342900" algn="l" defTabSz="914400" rtl="0" eaLnBrk="1" fontAlgn="auto" latinLnBrk="0" hangingPunct="1">
                <a:lnSpc>
                  <a:spcPts val="28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750" b="0" i="0" u="none" strike="noStrike" kern="0" cap="none" spc="-36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Presentation of Makeup philosophy, range, products </a:t>
              </a:r>
            </a:p>
            <a:p>
              <a:pPr marL="342900" marR="0" lvl="0" indent="-342900" algn="l" defTabSz="914400" rtl="0" eaLnBrk="1" fontAlgn="auto" latinLnBrk="0" hangingPunct="1">
                <a:lnSpc>
                  <a:spcPts val="28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750" b="0" i="0" u="none" strike="noStrike" kern="0" cap="none" spc="-36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Deep dive into Makeup </a:t>
              </a:r>
              <a:r>
                <a:rPr lang="en-US" sz="1750" kern="0" spc="-36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Miller Display Lancome Light" panose="00000000000000020000" pitchFamily="50" charset="0"/>
                </a:rPr>
                <a:t>t</a:t>
              </a:r>
              <a:r>
                <a:rPr kumimoji="0" lang="en-US" sz="1750" b="0" i="0" u="none" strike="noStrike" kern="0" cap="none" spc="-36" normalizeH="0" baseline="0" noProof="0" dirty="0" err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echniques</a:t>
              </a:r>
              <a:endParaRPr kumimoji="0" lang="en-US" sz="175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ts val="28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750" b="0" i="0" u="none" strike="noStrike" kern="0" cap="none" spc="-36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Miller Display Lancome Light" panose="00000000000000020000" pitchFamily="50" charset="0"/>
                  <a:ea typeface="+mn-ea"/>
                  <a:cs typeface="+mn-cs"/>
                </a:rPr>
                <a:t>Personalized artistry tips</a:t>
              </a: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1CF3DA1D-8196-0A79-9BD6-84267E769E39}"/>
              </a:ext>
            </a:extLst>
          </p:cNvPr>
          <p:cNvSpPr txBox="1"/>
          <p:nvPr/>
        </p:nvSpPr>
        <p:spPr>
          <a:xfrm>
            <a:off x="1041722" y="463348"/>
            <a:ext cx="76288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45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FLAGSHIPS LANCÔME BEAUTY ADVISORS DAYS 3 &amp; 4</a:t>
            </a:r>
            <a:endParaRPr kumimoji="0" lang="fr-FR" sz="3600" b="1" i="0" u="none" strike="noStrike" kern="0" cap="none" spc="-45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970AB249-DF3F-E2FD-2F1B-0A722BB76E54}"/>
              </a:ext>
            </a:extLst>
          </p:cNvPr>
          <p:cNvSpPr/>
          <p:nvPr/>
        </p:nvSpPr>
        <p:spPr>
          <a:xfrm>
            <a:off x="1118711" y="2847499"/>
            <a:ext cx="30480" cy="4292322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8B32DBF0-4BCB-59D1-7096-98848207CE57}"/>
              </a:ext>
            </a:extLst>
          </p:cNvPr>
          <p:cNvSpPr/>
          <p:nvPr/>
        </p:nvSpPr>
        <p:spPr>
          <a:xfrm>
            <a:off x="1358622" y="3342561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3837E591-FD10-F9A1-6B9D-7321590FE87C}"/>
              </a:ext>
            </a:extLst>
          </p:cNvPr>
          <p:cNvSpPr/>
          <p:nvPr/>
        </p:nvSpPr>
        <p:spPr>
          <a:xfrm>
            <a:off x="904855" y="310265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8744655D-DE4B-E7E3-343F-52098A3F7D37}"/>
              </a:ext>
            </a:extLst>
          </p:cNvPr>
          <p:cNvSpPr/>
          <p:nvPr/>
        </p:nvSpPr>
        <p:spPr>
          <a:xfrm>
            <a:off x="1079421" y="3187660"/>
            <a:ext cx="10906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50" kern="0" spc="-27" dirty="0">
                <a:solidFill>
                  <a:srgbClr val="FA95AF"/>
                </a:solidFill>
                <a:latin typeface="Anton" pitchFamily="34" charset="0"/>
              </a:rPr>
              <a:t>3</a:t>
            </a: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F6CB2C5E-EC04-E382-A36B-859F1FBE1E67}"/>
              </a:ext>
            </a:extLst>
          </p:cNvPr>
          <p:cNvSpPr/>
          <p:nvPr/>
        </p:nvSpPr>
        <p:spPr>
          <a:xfrm>
            <a:off x="1358622" y="5602129"/>
            <a:ext cx="793790" cy="30480"/>
          </a:xfrm>
          <a:prstGeom prst="roundRect">
            <a:avLst>
              <a:gd name="adj" fmla="val 111628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B8725853-0431-313A-961A-A5BF91C7D8FA}"/>
              </a:ext>
            </a:extLst>
          </p:cNvPr>
          <p:cNvSpPr/>
          <p:nvPr/>
        </p:nvSpPr>
        <p:spPr>
          <a:xfrm>
            <a:off x="878800" y="5362218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3B64270C-A03B-1A21-AA2B-E35ECE363B5E}"/>
              </a:ext>
            </a:extLst>
          </p:cNvPr>
          <p:cNvSpPr/>
          <p:nvPr/>
        </p:nvSpPr>
        <p:spPr>
          <a:xfrm>
            <a:off x="1051560" y="5447228"/>
            <a:ext cx="164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0" b="0" i="0" u="none" strike="noStrike" kern="0" cap="none" spc="-27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4</a:t>
            </a:r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Image 19" descr="Une image contenant habits, personne, homme, robe&#10;&#10;Description générée automatiquement">
            <a:extLst>
              <a:ext uri="{FF2B5EF4-FFF2-40B4-BE49-F238E27FC236}">
                <a16:creationId xmlns:a16="http://schemas.microsoft.com/office/drawing/2014/main" id="{ACED935C-6A63-43EA-5B1D-CFA011AA4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652" y="0"/>
            <a:ext cx="5486875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3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D860770-E8B8-9387-F614-7F247186D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838" y="0"/>
            <a:ext cx="14762075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85859" y="538982"/>
            <a:ext cx="9244370" cy="6703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5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45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FLAGSHIPS LANCÔME BEAUTY ADVISORS </a:t>
            </a:r>
          </a:p>
          <a:p>
            <a:pPr marL="0" marR="0" lvl="0" indent="0" algn="ctr" defTabSz="914400" rtl="0" eaLnBrk="1" fontAlgn="auto" latinLnBrk="0" hangingPunct="1">
              <a:lnSpc>
                <a:spcPts val="52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45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DAY 5</a:t>
            </a:r>
          </a:p>
        </p:txBody>
      </p:sp>
      <p:sp>
        <p:nvSpPr>
          <p:cNvPr id="5" name="Text 2"/>
          <p:cNvSpPr/>
          <p:nvPr/>
        </p:nvSpPr>
        <p:spPr>
          <a:xfrm>
            <a:off x="2936645" y="2413386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-38" dirty="0">
                <a:solidFill>
                  <a:srgbClr val="FA95AF"/>
                </a:solidFill>
                <a:latin typeface="Sackers Gothic Light" panose="02000309000000000004" pitchFamily="50" charset="0"/>
              </a:rPr>
              <a:t>Sales Excellence</a:t>
            </a:r>
          </a:p>
        </p:txBody>
      </p:sp>
      <p:sp>
        <p:nvSpPr>
          <p:cNvPr id="6" name="Text 3"/>
          <p:cNvSpPr/>
          <p:nvPr/>
        </p:nvSpPr>
        <p:spPr>
          <a:xfrm>
            <a:off x="2936644" y="2877254"/>
            <a:ext cx="6684149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Discover 3-axis sales method with role-playing and situational exercises</a:t>
            </a:r>
          </a:p>
        </p:txBody>
      </p:sp>
      <p:sp>
        <p:nvSpPr>
          <p:cNvPr id="8" name="Text 5"/>
          <p:cNvSpPr/>
          <p:nvPr/>
        </p:nvSpPr>
        <p:spPr>
          <a:xfrm>
            <a:off x="2936645" y="3858598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-38" dirty="0">
                <a:solidFill>
                  <a:srgbClr val="FA95AF"/>
                </a:solidFill>
                <a:latin typeface="Sackers Gothic Light" panose="02000309000000000004" pitchFamily="50" charset="0"/>
              </a:rPr>
              <a:t>Lancôme Services</a:t>
            </a:r>
          </a:p>
        </p:txBody>
      </p:sp>
      <p:sp>
        <p:nvSpPr>
          <p:cNvPr id="9" name="Text 6"/>
          <p:cNvSpPr/>
          <p:nvPr/>
        </p:nvSpPr>
        <p:spPr>
          <a:xfrm>
            <a:off x="2936645" y="4373355"/>
            <a:ext cx="6028492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Deep dive into Lancôme menu services</a:t>
            </a:r>
          </a:p>
        </p:txBody>
      </p:sp>
      <p:sp>
        <p:nvSpPr>
          <p:cNvPr id="11" name="Text 8"/>
          <p:cNvSpPr/>
          <p:nvPr/>
        </p:nvSpPr>
        <p:spPr>
          <a:xfrm>
            <a:off x="2898902" y="5279219"/>
            <a:ext cx="268140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-38" dirty="0">
                <a:solidFill>
                  <a:srgbClr val="FA95AF"/>
                </a:solidFill>
                <a:latin typeface="Sackers Gothic Light" panose="02000309000000000004" pitchFamily="50" charset="0"/>
              </a:rPr>
              <a:t>Customer journey</a:t>
            </a:r>
          </a:p>
        </p:txBody>
      </p:sp>
      <p:sp>
        <p:nvSpPr>
          <p:cNvPr id="12" name="Text 9"/>
          <p:cNvSpPr/>
          <p:nvPr/>
        </p:nvSpPr>
        <p:spPr>
          <a:xfrm>
            <a:off x="2936645" y="5693573"/>
            <a:ext cx="6028492" cy="6865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Discover the customer journey for a memorable experience</a:t>
            </a:r>
          </a:p>
        </p:txBody>
      </p:sp>
      <p:sp>
        <p:nvSpPr>
          <p:cNvPr id="14" name="Text 11"/>
          <p:cNvSpPr/>
          <p:nvPr/>
        </p:nvSpPr>
        <p:spPr>
          <a:xfrm>
            <a:off x="2895986" y="6810633"/>
            <a:ext cx="2754987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-38" dirty="0">
                <a:solidFill>
                  <a:srgbClr val="FA95AF"/>
                </a:solidFill>
                <a:latin typeface="Sackers Gothic Light" panose="02000309000000000004" pitchFamily="50" charset="0"/>
              </a:rPr>
              <a:t>Loyalty techniques</a:t>
            </a:r>
          </a:p>
        </p:txBody>
      </p:sp>
      <p:sp>
        <p:nvSpPr>
          <p:cNvPr id="15" name="Text 12"/>
          <p:cNvSpPr/>
          <p:nvPr/>
        </p:nvSpPr>
        <p:spPr>
          <a:xfrm>
            <a:off x="2895986" y="7274501"/>
            <a:ext cx="6028492" cy="3432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Discover how to build lasting relationships with customers</a:t>
            </a:r>
          </a:p>
        </p:txBody>
      </p:sp>
      <p:sp>
        <p:nvSpPr>
          <p:cNvPr id="2" name="Shape 1">
            <a:extLst>
              <a:ext uri="{FF2B5EF4-FFF2-40B4-BE49-F238E27FC236}">
                <a16:creationId xmlns:a16="http://schemas.microsoft.com/office/drawing/2014/main" id="{85B779E7-037B-517A-743F-2197622CD8C3}"/>
              </a:ext>
            </a:extLst>
          </p:cNvPr>
          <p:cNvSpPr/>
          <p:nvPr/>
        </p:nvSpPr>
        <p:spPr>
          <a:xfrm>
            <a:off x="1473314" y="2100192"/>
            <a:ext cx="45719" cy="5517566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6F1FEEC2-F680-AB72-C51F-6A35E8627737}"/>
              </a:ext>
            </a:extLst>
          </p:cNvPr>
          <p:cNvSpPr/>
          <p:nvPr/>
        </p:nvSpPr>
        <p:spPr>
          <a:xfrm>
            <a:off x="1706082" y="2580967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E13DBC76-F3E6-99A8-3D5F-C842B4F976E0}"/>
              </a:ext>
            </a:extLst>
          </p:cNvPr>
          <p:cNvSpPr/>
          <p:nvPr/>
        </p:nvSpPr>
        <p:spPr>
          <a:xfrm>
            <a:off x="1240547" y="2348200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0DA726F0-690E-78F7-F117-6BB0160795FD}"/>
              </a:ext>
            </a:extLst>
          </p:cNvPr>
          <p:cNvSpPr/>
          <p:nvPr/>
        </p:nvSpPr>
        <p:spPr>
          <a:xfrm>
            <a:off x="1435453" y="2430829"/>
            <a:ext cx="106085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ADA432E0-1CAF-B128-E942-E34C604092CF}"/>
              </a:ext>
            </a:extLst>
          </p:cNvPr>
          <p:cNvSpPr/>
          <p:nvPr/>
        </p:nvSpPr>
        <p:spPr>
          <a:xfrm>
            <a:off x="1706082" y="4071629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EA700E76-A036-F91B-0CAD-DAAE2D7B31C9}"/>
              </a:ext>
            </a:extLst>
          </p:cNvPr>
          <p:cNvSpPr/>
          <p:nvPr/>
        </p:nvSpPr>
        <p:spPr>
          <a:xfrm>
            <a:off x="1240547" y="3838862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F2B07717-CCB9-8FE1-EE5F-BF179FDAF6CA}"/>
              </a:ext>
            </a:extLst>
          </p:cNvPr>
          <p:cNvSpPr/>
          <p:nvPr/>
        </p:nvSpPr>
        <p:spPr>
          <a:xfrm>
            <a:off x="1408426" y="3921491"/>
            <a:ext cx="16013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DE6626C6-D421-0C74-7350-5CBD150825EC}"/>
              </a:ext>
            </a:extLst>
          </p:cNvPr>
          <p:cNvSpPr/>
          <p:nvPr/>
        </p:nvSpPr>
        <p:spPr>
          <a:xfrm>
            <a:off x="1706082" y="5552222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CFC1EBF8-A57A-D84F-AE21-063CFE6C7E7E}"/>
              </a:ext>
            </a:extLst>
          </p:cNvPr>
          <p:cNvSpPr/>
          <p:nvPr/>
        </p:nvSpPr>
        <p:spPr>
          <a:xfrm>
            <a:off x="1240547" y="5319455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839393BA-AB04-B789-2702-75A3EE04C987}"/>
              </a:ext>
            </a:extLst>
          </p:cNvPr>
          <p:cNvSpPr/>
          <p:nvPr/>
        </p:nvSpPr>
        <p:spPr>
          <a:xfrm>
            <a:off x="1408426" y="5402084"/>
            <a:ext cx="16013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3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13">
            <a:extLst>
              <a:ext uri="{FF2B5EF4-FFF2-40B4-BE49-F238E27FC236}">
                <a16:creationId xmlns:a16="http://schemas.microsoft.com/office/drawing/2014/main" id="{0C960CE2-8C5E-B5B0-64E1-55C44F9B132D}"/>
              </a:ext>
            </a:extLst>
          </p:cNvPr>
          <p:cNvSpPr/>
          <p:nvPr/>
        </p:nvSpPr>
        <p:spPr>
          <a:xfrm>
            <a:off x="1232808" y="6918533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8F8C16C8-8AC7-B2DF-B39D-71FDDD324CE1}"/>
              </a:ext>
            </a:extLst>
          </p:cNvPr>
          <p:cNvSpPr/>
          <p:nvPr/>
        </p:nvSpPr>
        <p:spPr>
          <a:xfrm>
            <a:off x="1400687" y="7001162"/>
            <a:ext cx="16013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4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6C436EAE-95B4-D42A-A003-5B8392EEA853}"/>
              </a:ext>
            </a:extLst>
          </p:cNvPr>
          <p:cNvSpPr/>
          <p:nvPr/>
        </p:nvSpPr>
        <p:spPr>
          <a:xfrm>
            <a:off x="1706082" y="7130554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2960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Une image contenant art&#10;&#10;Description générée automatiquement">
            <a:extLst>
              <a:ext uri="{FF2B5EF4-FFF2-40B4-BE49-F238E27FC236}">
                <a16:creationId xmlns:a16="http://schemas.microsoft.com/office/drawing/2014/main" id="{2E57B150-C9FB-1BA6-A039-E344BC754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11" y="-1"/>
            <a:ext cx="14630400" cy="8248851"/>
          </a:xfrm>
          <a:prstGeom prst="rect">
            <a:avLst/>
          </a:prstGeom>
        </p:spPr>
      </p:pic>
      <p:pic>
        <p:nvPicPr>
          <p:cNvPr id="5" name="Image 4" descr="Une image contenant texte, Police, Graphique, noir&#10;&#10;Description générée automatiquement">
            <a:extLst>
              <a:ext uri="{FF2B5EF4-FFF2-40B4-BE49-F238E27FC236}">
                <a16:creationId xmlns:a16="http://schemas.microsoft.com/office/drawing/2014/main" id="{1E6A1920-243E-596A-24CA-AA0A5FBA98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8"/>
          <a:stretch/>
        </p:blipFill>
        <p:spPr>
          <a:xfrm>
            <a:off x="2527344" y="1766314"/>
            <a:ext cx="9197340" cy="1959336"/>
          </a:xfrm>
          <a:prstGeom prst="rect">
            <a:avLst/>
          </a:prstGeom>
          <a:noFill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2BE6E9-91E4-265A-BC33-0A17132BA8DD}"/>
              </a:ext>
            </a:extLst>
          </p:cNvPr>
          <p:cNvSpPr txBox="1"/>
          <p:nvPr/>
        </p:nvSpPr>
        <p:spPr>
          <a:xfrm>
            <a:off x="2035227" y="3732235"/>
            <a:ext cx="10737798" cy="3069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-62" normalizeH="0" baseline="0" noProof="0" dirty="0">
                <a:ln>
                  <a:noFill/>
                </a:ln>
                <a:effectLst/>
                <a:uLnTx/>
                <a:uFillTx/>
                <a:latin typeface="Miller Display Lancome Light" panose="00000000000000020000" pitchFamily="50" charset="0"/>
                <a:ea typeface="Anton" pitchFamily="34" charset="-122"/>
                <a:cs typeface="Anton" pitchFamily="34" charset="-120"/>
              </a:rPr>
              <a:t>DEPARTMENT STORES  LANCÔME BEAUTY ADVISORS</a:t>
            </a:r>
          </a:p>
        </p:txBody>
      </p:sp>
    </p:spTree>
    <p:extLst>
      <p:ext uri="{BB962C8B-B14F-4D97-AF65-F5344CB8AC3E}">
        <p14:creationId xmlns:p14="http://schemas.microsoft.com/office/powerpoint/2010/main" val="2498488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5569818E-1D8E-18A4-6FA6-10106B89F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0" y="0"/>
            <a:ext cx="14762074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005852" y="166663"/>
            <a:ext cx="7600712" cy="1378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43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Anton" pitchFamily="34" charset="-122"/>
                <a:cs typeface="Anton" pitchFamily="34" charset="-120"/>
              </a:rPr>
              <a:t>Department Stores Lancôme Beauty Advisors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862263" y="2180570"/>
            <a:ext cx="30480" cy="4957167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095030" y="2661345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/>
          <p:cNvSpPr/>
          <p:nvPr/>
        </p:nvSpPr>
        <p:spPr>
          <a:xfrm>
            <a:off x="1629495" y="2428578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24401" y="2511207"/>
            <a:ext cx="106085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3090154" y="2400955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-38" dirty="0">
                <a:solidFill>
                  <a:srgbClr val="FA95AF"/>
                </a:solidFill>
                <a:latin typeface="Sackers Gothic Light" panose="02000309000000000004" pitchFamily="50" charset="0"/>
              </a:rPr>
              <a:t>DAY  1</a:t>
            </a:r>
          </a:p>
        </p:txBody>
      </p:sp>
      <p:sp>
        <p:nvSpPr>
          <p:cNvPr id="9" name="Text 6"/>
          <p:cNvSpPr/>
          <p:nvPr/>
        </p:nvSpPr>
        <p:spPr>
          <a:xfrm>
            <a:off x="3090154" y="2877681"/>
            <a:ext cx="6057424" cy="352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BAs welcoming</a:t>
            </a:r>
          </a:p>
          <a:p>
            <a:pPr marL="285750" marR="0" lvl="0" indent="-28575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Lancôme brand presentation </a:t>
            </a:r>
          </a:p>
          <a:p>
            <a:pPr marL="285750" marR="0" lvl="0" indent="-28575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Presentation of Fragrance philosophy, ranges, products with olfactory exercises and role-playing</a:t>
            </a:r>
          </a:p>
        </p:txBody>
      </p:sp>
      <p:sp>
        <p:nvSpPr>
          <p:cNvPr id="10" name="Shape 7"/>
          <p:cNvSpPr/>
          <p:nvPr/>
        </p:nvSpPr>
        <p:spPr>
          <a:xfrm>
            <a:off x="2095030" y="4152007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629495" y="3919240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797374" y="4001869"/>
            <a:ext cx="16013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3090154" y="4111539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-38" dirty="0">
                <a:solidFill>
                  <a:srgbClr val="FA95AF"/>
                </a:solidFill>
                <a:latin typeface="Sackers Gothic Light" panose="02000309000000000004" pitchFamily="50" charset="0"/>
              </a:rPr>
              <a:t>DAY 2</a:t>
            </a:r>
          </a:p>
        </p:txBody>
      </p:sp>
      <p:sp>
        <p:nvSpPr>
          <p:cNvPr id="14" name="Text 11"/>
          <p:cNvSpPr/>
          <p:nvPr/>
        </p:nvSpPr>
        <p:spPr>
          <a:xfrm>
            <a:off x="3090154" y="4588265"/>
            <a:ext cx="9741992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marR="0" lvl="0" indent="-28575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In-depth exploration of skincare philosophy, franchises and products, included </a:t>
            </a:r>
            <a:r>
              <a:rPr lang="en-US" sz="1750" kern="0" spc="-36" dirty="0" err="1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Absolue</a:t>
            </a: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 Premium range as well as skin diagnostic techniques and hands-on product application workshops.</a:t>
            </a:r>
          </a:p>
        </p:txBody>
      </p:sp>
      <p:sp>
        <p:nvSpPr>
          <p:cNvPr id="15" name="Shape 12"/>
          <p:cNvSpPr/>
          <p:nvPr/>
        </p:nvSpPr>
        <p:spPr>
          <a:xfrm>
            <a:off x="2095030" y="5995452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1629495" y="5762685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797374" y="5845314"/>
            <a:ext cx="16013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3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3090154" y="5735062"/>
            <a:ext cx="2756178" cy="344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-38" dirty="0">
                <a:solidFill>
                  <a:srgbClr val="FA95AF"/>
                </a:solidFill>
                <a:latin typeface="Sackers Gothic Light" panose="02000309000000000004" pitchFamily="50" charset="0"/>
              </a:rPr>
              <a:t>DAY 3</a:t>
            </a:r>
          </a:p>
        </p:txBody>
      </p:sp>
      <p:sp>
        <p:nvSpPr>
          <p:cNvPr id="19" name="Text 16"/>
          <p:cNvSpPr/>
          <p:nvPr/>
        </p:nvSpPr>
        <p:spPr>
          <a:xfrm>
            <a:off x="3090153" y="6211789"/>
            <a:ext cx="8088741" cy="7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marR="0" lvl="0" indent="-34290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Presentation of Makeup philosophy, range, products sales</a:t>
            </a:r>
          </a:p>
          <a:p>
            <a:pPr marL="342900" marR="0" lvl="0" indent="-34290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75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Sales techniques, services, customer journey, building loyalty in a condensed merge of days 4 and 5 of the Flagship program. </a:t>
            </a:r>
          </a:p>
        </p:txBody>
      </p:sp>
    </p:spTree>
    <p:extLst>
      <p:ext uri="{BB962C8B-B14F-4D97-AF65-F5344CB8AC3E}">
        <p14:creationId xmlns:p14="http://schemas.microsoft.com/office/powerpoint/2010/main" val="3915029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Une image contenant art&#10;&#10;Description générée automatiquement">
            <a:extLst>
              <a:ext uri="{FF2B5EF4-FFF2-40B4-BE49-F238E27FC236}">
                <a16:creationId xmlns:a16="http://schemas.microsoft.com/office/drawing/2014/main" id="{2E57B150-C9FB-1BA6-A039-E344BC754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11" y="-1"/>
            <a:ext cx="14630400" cy="8248851"/>
          </a:xfrm>
          <a:prstGeom prst="rect">
            <a:avLst/>
          </a:prstGeom>
        </p:spPr>
      </p:pic>
      <p:pic>
        <p:nvPicPr>
          <p:cNvPr id="5" name="Image 4" descr="Une image contenant texte, Police, Graphique, noir&#10;&#10;Description générée automatiquement">
            <a:extLst>
              <a:ext uri="{FF2B5EF4-FFF2-40B4-BE49-F238E27FC236}">
                <a16:creationId xmlns:a16="http://schemas.microsoft.com/office/drawing/2014/main" id="{1E6A1920-243E-596A-24CA-AA0A5FBA98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8"/>
          <a:stretch/>
        </p:blipFill>
        <p:spPr>
          <a:xfrm>
            <a:off x="2527344" y="1766314"/>
            <a:ext cx="9197340" cy="1959336"/>
          </a:xfrm>
          <a:prstGeom prst="rect">
            <a:avLst/>
          </a:prstGeom>
          <a:noFill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2BE6E9-91E4-265A-BC33-0A17132BA8DD}"/>
              </a:ext>
            </a:extLst>
          </p:cNvPr>
          <p:cNvSpPr txBox="1"/>
          <p:nvPr/>
        </p:nvSpPr>
        <p:spPr>
          <a:xfrm>
            <a:off x="2035227" y="3732235"/>
            <a:ext cx="10737798" cy="3069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-62" normalizeH="0" baseline="0" noProof="0" dirty="0">
                <a:ln>
                  <a:noFill/>
                </a:ln>
                <a:effectLst/>
                <a:uLnTx/>
                <a:uFillTx/>
                <a:latin typeface="Miller Display Lancome Light" panose="00000000000000020000" pitchFamily="50" charset="0"/>
                <a:ea typeface="Anton" pitchFamily="34" charset="-122"/>
                <a:cs typeface="Anton" pitchFamily="34" charset="-120"/>
              </a:rPr>
              <a:t>PERFUMERY SESSION FOR MULTI-BRAND </a:t>
            </a:r>
          </a:p>
          <a:p>
            <a:pPr marL="0" marR="0" lvl="0" indent="0" algn="ctr" defTabSz="914400" rtl="0" eaLnBrk="1" fontAlgn="auto" latinLnBrk="0" hangingPunct="1">
              <a:lnSpc>
                <a:spcPts val="7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-62" normalizeH="0" baseline="0" noProof="0" dirty="0">
                <a:ln>
                  <a:noFill/>
                </a:ln>
                <a:effectLst/>
                <a:uLnTx/>
                <a:uFillTx/>
                <a:latin typeface="Miller Display Lancome Light" panose="00000000000000020000" pitchFamily="50" charset="0"/>
                <a:ea typeface="Anton" pitchFamily="34" charset="-122"/>
                <a:cs typeface="Anton" pitchFamily="34" charset="-120"/>
              </a:rPr>
              <a:t>BEAUTY ADVISORS</a:t>
            </a:r>
          </a:p>
        </p:txBody>
      </p:sp>
    </p:spTree>
    <p:extLst>
      <p:ext uri="{BB962C8B-B14F-4D97-AF65-F5344CB8AC3E}">
        <p14:creationId xmlns:p14="http://schemas.microsoft.com/office/powerpoint/2010/main" val="2409815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014B241-0137-5EB9-01AB-B8849CAA2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837" y="0"/>
            <a:ext cx="14762074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141030" y="285141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43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Perfumery Session for Multi-Brand </a:t>
            </a:r>
          </a:p>
          <a:p>
            <a:pPr marL="0" marR="0" lvl="0" indent="0" algn="ctr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-43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Beauty Advisors</a:t>
            </a:r>
          </a:p>
        </p:txBody>
      </p:sp>
      <p:sp>
        <p:nvSpPr>
          <p:cNvPr id="5" name="Text 1"/>
          <p:cNvSpPr/>
          <p:nvPr/>
        </p:nvSpPr>
        <p:spPr>
          <a:xfrm>
            <a:off x="3209533" y="36270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50" b="0" i="0" u="none" strike="noStrike" kern="0" cap="none" spc="-22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Skincare pillars</a:t>
            </a:r>
          </a:p>
        </p:txBody>
      </p:sp>
      <p:sp>
        <p:nvSpPr>
          <p:cNvPr id="6" name="Text 2"/>
          <p:cNvSpPr/>
          <p:nvPr/>
        </p:nvSpPr>
        <p:spPr>
          <a:xfrm>
            <a:off x="3230377" y="3939471"/>
            <a:ext cx="304900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Presentation of skincare pillars and key skincare </a:t>
            </a:r>
            <a:r>
              <a:rPr kumimoji="0" lang="en-US" sz="1600" b="0" i="0" u="none" strike="noStrike" kern="0" cap="none" spc="-36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rou</a:t>
            </a:r>
            <a:r>
              <a:rPr kumimoji="0" lang="en-US" sz="1600" b="0" i="0" u="none" strike="noStrike" kern="0" cap="none" spc="-36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Fira Sans" pitchFamily="34" charset="-122"/>
                <a:cs typeface="Fira Sans" pitchFamily="34" charset="-120"/>
              </a:rPr>
              <a:t>&lt;tines, with powerful sales arguments.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8" name="Text 3"/>
          <p:cNvSpPr/>
          <p:nvPr/>
        </p:nvSpPr>
        <p:spPr>
          <a:xfrm>
            <a:off x="3230597" y="51634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50" b="0" i="0" u="none" strike="noStrike" kern="0" cap="none" spc="-22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Makeup pillars</a:t>
            </a:r>
          </a:p>
        </p:txBody>
      </p:sp>
      <p:sp>
        <p:nvSpPr>
          <p:cNvPr id="9" name="Text 4"/>
          <p:cNvSpPr/>
          <p:nvPr/>
        </p:nvSpPr>
        <p:spPr>
          <a:xfrm>
            <a:off x="3230377" y="5465153"/>
            <a:ext cx="317166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Presentation makeup iconic products, with emphasis on their specificities against the competition.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11" name="Text 5"/>
          <p:cNvSpPr/>
          <p:nvPr/>
        </p:nvSpPr>
        <p:spPr>
          <a:xfrm>
            <a:off x="3247468" y="67914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50" b="0" i="0" u="none" strike="noStrike" kern="0" cap="none" spc="-22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Fragrances pillars</a:t>
            </a:r>
          </a:p>
        </p:txBody>
      </p:sp>
      <p:sp>
        <p:nvSpPr>
          <p:cNvPr id="12" name="Text 6"/>
          <p:cNvSpPr/>
          <p:nvPr/>
        </p:nvSpPr>
        <p:spPr>
          <a:xfrm>
            <a:off x="3209532" y="7078586"/>
            <a:ext cx="373959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Presentation of our iconic perfumes, with effective sales tips.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DB5C4B5-2C21-B7C4-FC71-AC27AB7FE6E9}"/>
              </a:ext>
            </a:extLst>
          </p:cNvPr>
          <p:cNvSpPr/>
          <p:nvPr/>
        </p:nvSpPr>
        <p:spPr>
          <a:xfrm>
            <a:off x="3209532" y="24407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50" b="0" i="0" u="none" strike="noStrike" kern="0" cap="none" spc="-22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Brand</a:t>
            </a:r>
          </a:p>
          <a:p>
            <a:pPr marL="0" marR="0" lvl="0" indent="0" algn="just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spc="-36" dirty="0">
                <a:solidFill>
                  <a:prstClr val="black">
                    <a:lumMod val="65000"/>
                    <a:lumOff val="35000"/>
                  </a:prstClr>
                </a:solidFill>
                <a:latin typeface="Miller Display Lancome Light" panose="00000000000000020000" pitchFamily="50" charset="0"/>
              </a:rPr>
              <a:t>Lancôme brand introduction</a:t>
            </a: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000805E1-A9E8-29E5-4940-61831B9E5976}"/>
              </a:ext>
            </a:extLst>
          </p:cNvPr>
          <p:cNvSpPr/>
          <p:nvPr/>
        </p:nvSpPr>
        <p:spPr>
          <a:xfrm>
            <a:off x="1473314" y="2100192"/>
            <a:ext cx="45719" cy="5517566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C1107A1D-02AE-17F1-F4B5-221B874AB450}"/>
              </a:ext>
            </a:extLst>
          </p:cNvPr>
          <p:cNvSpPr/>
          <p:nvPr/>
        </p:nvSpPr>
        <p:spPr>
          <a:xfrm>
            <a:off x="1706082" y="2580967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70DCC588-73B5-2BC4-2BED-B3770EBFB412}"/>
              </a:ext>
            </a:extLst>
          </p:cNvPr>
          <p:cNvSpPr/>
          <p:nvPr/>
        </p:nvSpPr>
        <p:spPr>
          <a:xfrm>
            <a:off x="1240547" y="2348200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65983017-B430-362F-898D-A57C36E02734}"/>
              </a:ext>
            </a:extLst>
          </p:cNvPr>
          <p:cNvSpPr/>
          <p:nvPr/>
        </p:nvSpPr>
        <p:spPr>
          <a:xfrm>
            <a:off x="1435453" y="2430829"/>
            <a:ext cx="106085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885C6A3C-FD10-73C7-5456-D1150911301E}"/>
              </a:ext>
            </a:extLst>
          </p:cNvPr>
          <p:cNvSpPr/>
          <p:nvPr/>
        </p:nvSpPr>
        <p:spPr>
          <a:xfrm>
            <a:off x="1706082" y="4071629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82C7C0FC-4B17-F1D1-C6D3-A9B6D7F68B54}"/>
              </a:ext>
            </a:extLst>
          </p:cNvPr>
          <p:cNvSpPr/>
          <p:nvPr/>
        </p:nvSpPr>
        <p:spPr>
          <a:xfrm>
            <a:off x="1240547" y="3838862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F82E1222-36A6-82C8-9BC4-222282716977}"/>
              </a:ext>
            </a:extLst>
          </p:cNvPr>
          <p:cNvSpPr/>
          <p:nvPr/>
        </p:nvSpPr>
        <p:spPr>
          <a:xfrm>
            <a:off x="1408426" y="3921491"/>
            <a:ext cx="16013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2">
            <a:extLst>
              <a:ext uri="{FF2B5EF4-FFF2-40B4-BE49-F238E27FC236}">
                <a16:creationId xmlns:a16="http://schemas.microsoft.com/office/drawing/2014/main" id="{6051F978-E16D-F239-6EB7-D83933075243}"/>
              </a:ext>
            </a:extLst>
          </p:cNvPr>
          <p:cNvSpPr/>
          <p:nvPr/>
        </p:nvSpPr>
        <p:spPr>
          <a:xfrm>
            <a:off x="1706082" y="5552222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3">
            <a:extLst>
              <a:ext uri="{FF2B5EF4-FFF2-40B4-BE49-F238E27FC236}">
                <a16:creationId xmlns:a16="http://schemas.microsoft.com/office/drawing/2014/main" id="{F574CF9F-9046-543A-63BE-680FE282BF2E}"/>
              </a:ext>
            </a:extLst>
          </p:cNvPr>
          <p:cNvSpPr/>
          <p:nvPr/>
        </p:nvSpPr>
        <p:spPr>
          <a:xfrm>
            <a:off x="1240547" y="5319455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4">
            <a:extLst>
              <a:ext uri="{FF2B5EF4-FFF2-40B4-BE49-F238E27FC236}">
                <a16:creationId xmlns:a16="http://schemas.microsoft.com/office/drawing/2014/main" id="{F2263487-F042-55CF-8DDF-324BA33BE435}"/>
              </a:ext>
            </a:extLst>
          </p:cNvPr>
          <p:cNvSpPr/>
          <p:nvPr/>
        </p:nvSpPr>
        <p:spPr>
          <a:xfrm>
            <a:off x="1408426" y="5402084"/>
            <a:ext cx="16013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3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3">
            <a:extLst>
              <a:ext uri="{FF2B5EF4-FFF2-40B4-BE49-F238E27FC236}">
                <a16:creationId xmlns:a16="http://schemas.microsoft.com/office/drawing/2014/main" id="{7FCC610A-3224-2F1C-AE50-112F2C4FB61E}"/>
              </a:ext>
            </a:extLst>
          </p:cNvPr>
          <p:cNvSpPr/>
          <p:nvPr/>
        </p:nvSpPr>
        <p:spPr>
          <a:xfrm>
            <a:off x="1232808" y="6918533"/>
            <a:ext cx="496014" cy="496014"/>
          </a:xfrm>
          <a:prstGeom prst="roundRect">
            <a:avLst>
              <a:gd name="adj" fmla="val 6668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48D277B1-6F6B-4DD1-0CF0-332FC29FC409}"/>
              </a:ext>
            </a:extLst>
          </p:cNvPr>
          <p:cNvSpPr/>
          <p:nvPr/>
        </p:nvSpPr>
        <p:spPr>
          <a:xfrm>
            <a:off x="1400687" y="7001162"/>
            <a:ext cx="160139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-26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4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83EEE77D-B555-6FEC-9852-0AF8546F5D36}"/>
              </a:ext>
            </a:extLst>
          </p:cNvPr>
          <p:cNvSpPr/>
          <p:nvPr/>
        </p:nvSpPr>
        <p:spPr>
          <a:xfrm>
            <a:off x="1706082" y="7130554"/>
            <a:ext cx="771644" cy="30480"/>
          </a:xfrm>
          <a:prstGeom prst="roundRect">
            <a:avLst>
              <a:gd name="adj" fmla="val 108513"/>
            </a:avLst>
          </a:prstGeom>
          <a:solidFill>
            <a:srgbClr val="575757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8810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901B3540-7745-4833-21F8-7719E0F9D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762074" cy="82296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79684"/>
            <a:ext cx="609421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5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spc="-43" dirty="0">
                <a:solidFill>
                  <a:srgbClr val="FA95AF"/>
                </a:solidFill>
                <a:latin typeface="Sackers Gothic Light" panose="02000309000000000004" pitchFamily="50" charset="0"/>
              </a:rPr>
              <a:t>TRAINING METHODOLOGY</a:t>
            </a:r>
          </a:p>
        </p:txBody>
      </p:sp>
      <p:sp>
        <p:nvSpPr>
          <p:cNvPr id="4" name="Shape 1"/>
          <p:cNvSpPr/>
          <p:nvPr/>
        </p:nvSpPr>
        <p:spPr>
          <a:xfrm>
            <a:off x="793790" y="258377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994410" y="2668786"/>
            <a:ext cx="109061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0" b="0" i="0" u="none" strike="noStrike" kern="0" cap="none" spc="-27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1</a:t>
            </a:r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/>
          <p:cNvSpPr/>
          <p:nvPr/>
        </p:nvSpPr>
        <p:spPr>
          <a:xfrm>
            <a:off x="1530906" y="25837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22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ckers Gothic Light" panose="02000309000000000004" pitchFamily="50" charset="0"/>
                <a:ea typeface="Anton" pitchFamily="34" charset="-122"/>
                <a:cs typeface="Anton" pitchFamily="34" charset="-120"/>
              </a:rPr>
              <a:t>Interactivity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7" name="Text 4"/>
          <p:cNvSpPr/>
          <p:nvPr/>
        </p:nvSpPr>
        <p:spPr>
          <a:xfrm>
            <a:off x="1530906" y="3074194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Each day includes opportunities for discussion and Q&amp;A to encourage active learning.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685467" y="258377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4858226" y="2668786"/>
            <a:ext cx="164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0" b="0" i="0" u="none" strike="noStrike" kern="0" cap="none" spc="-27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2</a:t>
            </a:r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422583" y="25837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Ongoing</a:t>
            </a: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 </a:t>
            </a:r>
            <a:r>
              <a:rPr kumimoji="0" lang="fr-FR" alt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assessment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  <a:t>       </a:t>
            </a: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Light" panose="02000309000000000004" pitchFamily="50" charset="0"/>
                <a:ea typeface="+mn-ea"/>
                <a:cs typeface="+mn-cs"/>
              </a:rPr>
            </a:br>
            <a:endParaRPr kumimoji="0" lang="fr-FR" alt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422583" y="3074194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Regular assessments are integrated to validate the learning of participants.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93790" y="50077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966549" y="5092779"/>
            <a:ext cx="164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0" b="0" i="0" u="none" strike="noStrike" kern="0" cap="none" spc="-27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3</a:t>
            </a:r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530906" y="50077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-22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ckers Gothic Light" panose="02000309000000000004" pitchFamily="50" charset="0"/>
                <a:ea typeface="Anton" pitchFamily="34" charset="-122"/>
                <a:cs typeface="Anton" pitchFamily="34" charset="-120"/>
              </a:rPr>
              <a:t>Pédagogical</a:t>
            </a:r>
            <a:r>
              <a:rPr kumimoji="0" lang="en-US" sz="1600" b="0" i="0" u="none" strike="noStrike" kern="0" cap="none" spc="-22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ckers Gothic Light" panose="02000309000000000004" pitchFamily="50" charset="0"/>
                <a:ea typeface="Anton" pitchFamily="34" charset="-122"/>
                <a:cs typeface="Anton" pitchFamily="34" charset="-120"/>
              </a:rPr>
              <a:t>  Supports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530906" y="5498187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Provision of presentations, product sheets and videos to reinforce learning.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4685467" y="50077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E3E3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4858226" y="5092779"/>
            <a:ext cx="16478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ts val="2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50" b="0" i="0" u="none" strike="noStrike" kern="0" cap="none" spc="-27" normalizeH="0" baseline="0" noProof="0" dirty="0">
                <a:ln>
                  <a:noFill/>
                </a:ln>
                <a:solidFill>
                  <a:srgbClr val="FA95AF"/>
                </a:solidFill>
                <a:effectLst/>
                <a:uLnTx/>
                <a:uFillTx/>
                <a:latin typeface="Anton" pitchFamily="34" charset="0"/>
                <a:ea typeface="Anton" pitchFamily="34" charset="-122"/>
                <a:cs typeface="Anton" pitchFamily="34" charset="-120"/>
              </a:rPr>
              <a:t>4</a:t>
            </a:r>
            <a:endParaRPr kumimoji="0" lang="en-US" sz="2650" b="0" i="0" u="none" strike="noStrike" kern="1200" cap="none" spc="0" normalizeH="0" baseline="0" noProof="0" dirty="0">
              <a:ln>
                <a:noFill/>
              </a:ln>
              <a:solidFill>
                <a:srgbClr val="FA95A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5422583" y="50077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-22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ackers Gothic Light" panose="02000309000000000004" pitchFamily="50" charset="0"/>
                <a:ea typeface="Anton" pitchFamily="34" charset="-122"/>
                <a:cs typeface="Anton" pitchFamily="34" charset="-120"/>
              </a:rPr>
              <a:t>Adaptation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ackers Gothic Light" panose="02000309000000000004" pitchFamily="50" charset="0"/>
              <a:ea typeface="+mn-ea"/>
              <a:cs typeface="+mn-c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5422583" y="5498187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</a:rPr>
              <a:t>The content and teaching methods are adapted according to the participants' level of experience.</a:t>
            </a: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Miller Display Lancome Light" panose="00000000000000020000" pitchFamily="50" charset="0"/>
              <a:ea typeface="+mn-ea"/>
              <a:cs typeface="+mn-cs"/>
            </a:endParaRPr>
          </a:p>
        </p:txBody>
      </p:sp>
      <p:sp>
        <p:nvSpPr>
          <p:cNvPr id="22" name="AutoShape 2" descr="ai logo">
            <a:extLst>
              <a:ext uri="{FF2B5EF4-FFF2-40B4-BE49-F238E27FC236}">
                <a16:creationId xmlns:a16="http://schemas.microsoft.com/office/drawing/2014/main" id="{93C95E32-F68E-96B0-CEA8-F2387FAFC0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725" y="-2825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AutoShape 4" descr="ai logo">
            <a:extLst>
              <a:ext uri="{FF2B5EF4-FFF2-40B4-BE49-F238E27FC236}">
                <a16:creationId xmlns:a16="http://schemas.microsoft.com/office/drawing/2014/main" id="{0E1EDF5D-E8D8-DD51-CF7A-FA3BA655AE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8125" y="-1301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92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Une image contenant art&#10;&#10;Description générée automatiquement">
            <a:extLst>
              <a:ext uri="{FF2B5EF4-FFF2-40B4-BE49-F238E27FC236}">
                <a16:creationId xmlns:a16="http://schemas.microsoft.com/office/drawing/2014/main" id="{2E57B150-C9FB-1BA6-A039-E344BC754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11" y="-1"/>
            <a:ext cx="14630400" cy="8248851"/>
          </a:xfrm>
          <a:prstGeom prst="rect">
            <a:avLst/>
          </a:prstGeom>
        </p:spPr>
      </p:pic>
      <p:pic>
        <p:nvPicPr>
          <p:cNvPr id="5" name="Image 4" descr="Une image contenant texte, Police, Graphique, noir&#10;&#10;Description générée automatiquement">
            <a:extLst>
              <a:ext uri="{FF2B5EF4-FFF2-40B4-BE49-F238E27FC236}">
                <a16:creationId xmlns:a16="http://schemas.microsoft.com/office/drawing/2014/main" id="{1E6A1920-243E-596A-24CA-AA0A5FBA98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68"/>
          <a:stretch/>
        </p:blipFill>
        <p:spPr>
          <a:xfrm>
            <a:off x="2527344" y="1766314"/>
            <a:ext cx="9197340" cy="1959336"/>
          </a:xfrm>
          <a:prstGeom prst="rect">
            <a:avLst/>
          </a:prstGeom>
          <a:noFill/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92BE6E9-91E4-265A-BC33-0A17132BA8DD}"/>
              </a:ext>
            </a:extLst>
          </p:cNvPr>
          <p:cNvSpPr txBox="1"/>
          <p:nvPr/>
        </p:nvSpPr>
        <p:spPr>
          <a:xfrm>
            <a:off x="2035227" y="3732235"/>
            <a:ext cx="10737798" cy="1094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-62" normalizeH="0" baseline="0" noProof="0" dirty="0">
                <a:ln>
                  <a:noFill/>
                </a:ln>
                <a:effectLst/>
                <a:uLnTx/>
                <a:uFillTx/>
                <a:latin typeface="Miller Display Lancome Light" panose="00000000000000020000" pitchFamily="50" charset="0"/>
                <a:ea typeface="Anton" pitchFamily="34" charset="-122"/>
                <a:cs typeface="Anton" pitchFamily="34" charset="-120"/>
              </a:rPr>
              <a:t>LEARNING TRACK</a:t>
            </a:r>
          </a:p>
        </p:txBody>
      </p:sp>
    </p:spTree>
    <p:extLst>
      <p:ext uri="{BB962C8B-B14F-4D97-AF65-F5344CB8AC3E}">
        <p14:creationId xmlns:p14="http://schemas.microsoft.com/office/powerpoint/2010/main" val="1449620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15">
            <a:extLst>
              <a:ext uri="{FF2B5EF4-FFF2-40B4-BE49-F238E27FC236}">
                <a16:creationId xmlns:a16="http://schemas.microsoft.com/office/drawing/2014/main" id="{97DBD8D3-45CE-194B-BAEE-09856BACF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42783" cy="822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97D3D0B4-982E-C06C-EBF9-07FA9410A9EB}"/>
              </a:ext>
            </a:extLst>
          </p:cNvPr>
          <p:cNvSpPr txBox="1">
            <a:spLocks/>
          </p:cNvSpPr>
          <p:nvPr/>
        </p:nvSpPr>
        <p:spPr>
          <a:xfrm>
            <a:off x="-144378" y="488392"/>
            <a:ext cx="14919156" cy="1018975"/>
          </a:xfrm>
          <a:prstGeom prst="rect">
            <a:avLst/>
          </a:prstGeom>
          <a:ln w="12700">
            <a:miter lim="400000"/>
          </a:ln>
        </p:spPr>
        <p:txBody>
          <a:bodyPr wrap="square" lIns="54853" tIns="54853" rIns="54853" bIns="54853">
            <a:spAutoFit/>
          </a:bodyPr>
          <a:lstStyle>
            <a:defPPr>
              <a:defRPr lang="fr-FR"/>
            </a:defPPr>
            <a:lvl1pPr marR="0" lvl="0" indent="0" algn="ctr" defTabSz="2286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399" b="0" i="0" u="none" strike="noStrike" cap="none" spc="0" normalizeH="0" baseline="0">
                <a:ln>
                  <a:noFill/>
                </a:ln>
                <a:solidFill>
                  <a:srgbClr val="D5D5D5">
                    <a:lumMod val="10000"/>
                  </a:srgbClr>
                </a:solidFill>
                <a:effectLst/>
                <a:uLnTx/>
                <a:uFillTx/>
                <a:latin typeface="Miller Display Lancome Light" pitchFamily="2" charset="0"/>
                <a:ea typeface="Miller Display Lancome Light"/>
                <a:cs typeface="Miller Display Lancome Light"/>
              </a:defRPr>
            </a:lvl1pPr>
            <a:lvl2pPr marL="989806" indent="-380692" algn="l" defTabSz="1218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2747" indent="-304536" algn="l" defTabSz="1218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1840" indent="-304536" algn="l" defTabSz="1218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0954" indent="-304536" algn="l" defTabSz="1218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0028" indent="-304536" algn="l" defTabSz="1218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9144" indent="-304536" algn="l" defTabSz="1218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8238" indent="-304536" algn="l" defTabSz="1218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7332" indent="-304536" algn="l" defTabSz="121821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7432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47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 pitchFamily="2" charset="0"/>
                <a:sym typeface="Helvetica Neue"/>
              </a:rPr>
              <a:t>SKINCARE LEARNING TRACKS</a:t>
            </a:r>
            <a:endParaRPr kumimoji="0" lang="fr-FR" sz="647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ller Display Lancome Light" pitchFamily="2" charset="0"/>
              <a:sym typeface="Gill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FF47F-740B-A2E5-880E-EC6D4FE01C7C}"/>
              </a:ext>
            </a:extLst>
          </p:cNvPr>
          <p:cNvSpPr/>
          <p:nvPr/>
        </p:nvSpPr>
        <p:spPr>
          <a:xfrm>
            <a:off x="315171" y="2211102"/>
            <a:ext cx="1930666" cy="1292662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SKINCARE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EXPERTS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80" b="0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</a:rPr>
              <a:t>SKINCARE TRAINERS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80" b="0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</a:rPr>
              <a:t>&amp;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80" b="0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</a:rPr>
              <a:t>NATIONAL SKINCARE EXPERS ( NSE)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kumimoji="0" lang="fr-FR" sz="1680" b="1" i="0" u="none" strike="noStrike" kern="1200" cap="none" spc="61" normalizeH="0" baseline="0" noProof="0">
              <a:ln w="0"/>
              <a:solidFill>
                <a:prstClr val="white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Miller Display Lancome Roman" pitchFamily="2" charset="0"/>
              <a:ea typeface="Heiti SC Light"/>
              <a:cs typeface="Arial" pitchFamily="34" charset="0"/>
              <a:sym typeface="Helvetica Neue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C4EDBF-DFB4-75BB-E80A-39DDE7800BCC}"/>
              </a:ext>
            </a:extLst>
          </p:cNvPr>
          <p:cNvSpPr/>
          <p:nvPr/>
        </p:nvSpPr>
        <p:spPr>
          <a:xfrm>
            <a:off x="266406" y="4015917"/>
            <a:ext cx="2193853" cy="1403461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LANCÔME</a:t>
            </a:r>
            <a:b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</a:b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BEAUTY</a:t>
            </a:r>
            <a:b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</a:b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ADVISORS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&amp;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LLUX BAS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3572FF-3D23-6305-ECB1-3613E13A36B0}"/>
              </a:ext>
            </a:extLst>
          </p:cNvPr>
          <p:cNvSpPr/>
          <p:nvPr/>
        </p:nvSpPr>
        <p:spPr>
          <a:xfrm>
            <a:off x="315172" y="6272456"/>
            <a:ext cx="2600432" cy="886397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ALL </a:t>
            </a:r>
            <a:b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</a:b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BEAUTY </a:t>
            </a:r>
            <a:b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</a:b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Heiti SC Light"/>
                <a:cs typeface="Arial" pitchFamily="34" charset="0"/>
                <a:sym typeface="Helvetica Neue"/>
              </a:rPr>
              <a:t>ADVISORS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0DC759-B381-7D10-9EA8-5D08A24199DE}"/>
              </a:ext>
            </a:extLst>
          </p:cNvPr>
          <p:cNvSpPr/>
          <p:nvPr/>
        </p:nvSpPr>
        <p:spPr>
          <a:xfrm>
            <a:off x="158804" y="1989118"/>
            <a:ext cx="14271181" cy="1827059"/>
          </a:xfrm>
          <a:prstGeom prst="rect">
            <a:avLst/>
          </a:prstGeom>
          <a:noFill/>
          <a:ln w="25400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Heiti SC Light"/>
              <a:cs typeface="+mn-cs"/>
              <a:sym typeface="Helvetica Neue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2EE74C-74C6-B45C-366E-967F048EAE5E}"/>
              </a:ext>
            </a:extLst>
          </p:cNvPr>
          <p:cNvSpPr/>
          <p:nvPr/>
        </p:nvSpPr>
        <p:spPr>
          <a:xfrm>
            <a:off x="158804" y="3947512"/>
            <a:ext cx="14271181" cy="2036875"/>
          </a:xfrm>
          <a:prstGeom prst="rect">
            <a:avLst/>
          </a:prstGeom>
          <a:noFill/>
          <a:ln w="25400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Heiti SC Light"/>
              <a:cs typeface="+mn-cs"/>
              <a:sym typeface="Helvetica Neue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CFC421-88D6-68C7-EBE0-C6F2C197E207}"/>
              </a:ext>
            </a:extLst>
          </p:cNvPr>
          <p:cNvSpPr/>
          <p:nvPr/>
        </p:nvSpPr>
        <p:spPr>
          <a:xfrm>
            <a:off x="158804" y="6100761"/>
            <a:ext cx="14271181" cy="1795598"/>
          </a:xfrm>
          <a:prstGeom prst="rect">
            <a:avLst/>
          </a:prstGeom>
          <a:noFill/>
          <a:ln w="25400" cap="flat" cmpd="sng" algn="ctr">
            <a:solidFill>
              <a:srgbClr val="33339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"/>
              <a:ea typeface="Heiti SC Light"/>
              <a:cs typeface="+mn-cs"/>
              <a:sym typeface="Helvetica Neue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6E11D4E-3EFE-8C57-FE8E-3CAEF9D15BCA}"/>
              </a:ext>
            </a:extLst>
          </p:cNvPr>
          <p:cNvSpPr/>
          <p:nvPr/>
        </p:nvSpPr>
        <p:spPr>
          <a:xfrm>
            <a:off x="287220" y="1349693"/>
            <a:ext cx="1843405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Heiti SC Light"/>
                <a:cs typeface="+mn-cs"/>
                <a:sym typeface="Helvetica Neue"/>
              </a:rPr>
              <a:t>TITLE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37E9B96-C10C-CFE1-DEA7-58D9ACE3693D}"/>
              </a:ext>
            </a:extLst>
          </p:cNvPr>
          <p:cNvSpPr/>
          <p:nvPr/>
        </p:nvSpPr>
        <p:spPr>
          <a:xfrm>
            <a:off x="9754991" y="1349693"/>
            <a:ext cx="2649894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Heiti SC Light"/>
                <a:cs typeface="+mn-cs"/>
              </a:rPr>
              <a:t>TRAINING TOOLS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E7E2A91E-3DA7-A065-C344-A31EDF5AD186}"/>
              </a:ext>
            </a:extLst>
          </p:cNvPr>
          <p:cNvSpPr/>
          <p:nvPr/>
        </p:nvSpPr>
        <p:spPr>
          <a:xfrm>
            <a:off x="2245971" y="1349693"/>
            <a:ext cx="2114026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Heiti SC Light"/>
                <a:cs typeface="+mn-cs"/>
              </a:rPr>
              <a:t>SKILLS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C393837F-930E-571B-BD51-59C8ACDEE5DB}"/>
              </a:ext>
            </a:extLst>
          </p:cNvPr>
          <p:cNvSpPr/>
          <p:nvPr/>
        </p:nvSpPr>
        <p:spPr>
          <a:xfrm>
            <a:off x="12533255" y="1349693"/>
            <a:ext cx="1809926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lIns="109728" tIns="54864" rIns="109728" bIns="54864" rtlCol="0" anchor="ctr"/>
          <a:lstStyle/>
          <a:p>
            <a:pPr marL="0" marR="0" lvl="0" indent="0" algn="ctr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Heiti SC Light"/>
                <a:cs typeface="+mn-cs"/>
              </a:rPr>
              <a:t>TIMING</a:t>
            </a:r>
            <a:endParaRPr kumimoji="0" lang="fr-FR" sz="21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C1C6CDC-B233-4442-C55A-4257CB5B4ABF}"/>
              </a:ext>
            </a:extLst>
          </p:cNvPr>
          <p:cNvSpPr txBox="1"/>
          <p:nvPr/>
        </p:nvSpPr>
        <p:spPr>
          <a:xfrm>
            <a:off x="12524233" y="2047021"/>
            <a:ext cx="1897771" cy="461665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Heiti SC Light"/>
                <a:cs typeface="Arial"/>
              </a:rPr>
              <a:t>3 DAYS NSE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ABDB09E-9815-7456-D126-C744DF7B7A5D}"/>
              </a:ext>
            </a:extLst>
          </p:cNvPr>
          <p:cNvSpPr txBox="1"/>
          <p:nvPr/>
        </p:nvSpPr>
        <p:spPr>
          <a:xfrm>
            <a:off x="12654036" y="6206622"/>
            <a:ext cx="1897771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Heiti SC Light"/>
                <a:cs typeface="Arial"/>
              </a:rPr>
              <a:t>LOCAL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ller Display Lancome Light"/>
              <a:ea typeface="Heiti SC Light"/>
              <a:cs typeface="Arial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  <p:sp>
        <p:nvSpPr>
          <p:cNvPr id="40" name="ZoneTexte 14">
            <a:extLst>
              <a:ext uri="{FF2B5EF4-FFF2-40B4-BE49-F238E27FC236}">
                <a16:creationId xmlns:a16="http://schemas.microsoft.com/office/drawing/2014/main" id="{B9D5DC1E-3D0A-0A0A-3794-9A1B49D75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29357" y="5419442"/>
            <a:ext cx="3639340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Garamond" pitchFamily="18" charset="0"/>
              </a:defRPr>
            </a:lvl1pPr>
            <a:lvl2pPr marL="501650" indent="-250825" eaLnBrk="0" hangingPunct="0">
              <a:spcBef>
                <a:spcPct val="20000"/>
              </a:spcBef>
              <a:buClr>
                <a:srgbClr val="EFAECB"/>
              </a:buClr>
              <a:buSzPct val="80000"/>
              <a:buFont typeface="Arial" pitchFamily="34" charset="0"/>
              <a:buChar char="-"/>
              <a:defRPr sz="1700">
                <a:solidFill>
                  <a:schemeClr val="tx1"/>
                </a:solidFill>
                <a:latin typeface="Garamond" pitchFamily="18" charset="0"/>
              </a:defRPr>
            </a:lvl2pPr>
            <a:lvl3pPr marL="688975" indent="-187325" eaLnBrk="0" hangingPunct="0">
              <a:spcBef>
                <a:spcPct val="20000"/>
              </a:spcBef>
              <a:buClr>
                <a:srgbClr val="7F7F7F"/>
              </a:buClr>
              <a:buSzPct val="7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aramond" pitchFamily="18" charset="0"/>
              </a:defRPr>
            </a:lvl3pPr>
            <a:lvl4pPr marL="947738" indent="-258763" eaLnBrk="0" hangingPunct="0">
              <a:spcBef>
                <a:spcPct val="20000"/>
              </a:spcBef>
              <a:buFont typeface="Arial" pitchFamily="34" charset="0"/>
              <a:buChar char="–"/>
              <a:defRPr sz="1300">
                <a:solidFill>
                  <a:schemeClr val="tx1"/>
                </a:solidFill>
                <a:latin typeface="Garamond" pitchFamily="18" charset="0"/>
              </a:defRPr>
            </a:lvl4pPr>
            <a:lvl5pPr marL="1136650" indent="-187325" eaLnBrk="0" hangingPunct="0">
              <a:spcBef>
                <a:spcPct val="20000"/>
              </a:spcBef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5pPr>
            <a:lvl6pPr marL="15938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6pPr>
            <a:lvl7pPr marL="20510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7pPr>
            <a:lvl8pPr marL="25082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8pPr>
            <a:lvl9pPr marL="29654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274313" marR="0" lvl="0" indent="-274313" algn="l" defTabSz="14612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Uncovering Needs *; </a:t>
            </a:r>
            <a:r>
              <a:rPr kumimoji="0" lang="en-US" altLang="en-US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iBeauty</a:t>
            </a: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 (Asia)  *</a:t>
            </a:r>
          </a:p>
          <a:p>
            <a:pPr marL="274313" marR="0" lvl="0" indent="-274313" algn="l" defTabSz="14612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Lancôme Skincare &amp; Client Path *</a:t>
            </a:r>
            <a:endParaRPr kumimoji="0" lang="en-US" altLang="en-US" sz="1440" b="0" i="0" u="none" strike="noStrike" kern="1200" cap="none" spc="-8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Heiti SC Light"/>
              <a:cs typeface="Arial" pitchFamily="34" charset="0"/>
            </a:endParaRPr>
          </a:p>
          <a:p>
            <a:pPr marL="274313" marR="0" lvl="0" indent="-274313" algn="l" defTabSz="14612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Absolue</a:t>
            </a: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 Client Path *</a:t>
            </a:r>
            <a:endParaRPr kumimoji="0" lang="en-US" altLang="en-US" sz="1440" b="0" i="0" u="none" strike="noStrike" kern="1200" cap="none" spc="-8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Heiti SC Light"/>
              <a:cs typeface="Arial" pitchFamily="34" charset="0"/>
            </a:endParaRPr>
          </a:p>
          <a:p>
            <a:pPr marL="274313" marR="0" lvl="0" indent="-274313" algn="l" defTabSz="14612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Demonstration &amp; Link/Cross-Selling *</a:t>
            </a:r>
            <a:endParaRPr kumimoji="0" lang="en-US" altLang="en-US" sz="1440" b="0" i="0" u="none" strike="noStrike" kern="1200" cap="none" spc="-8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Heiti SC Light"/>
              <a:cs typeface="Arial" pitchFamily="34" charset="0"/>
            </a:endParaRPr>
          </a:p>
          <a:p>
            <a:pPr marL="274313" marR="0" lvl="0" indent="-274313" algn="l" defTabSz="14612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2-Minute Come Glam With Us™  Services *</a:t>
            </a:r>
          </a:p>
          <a:p>
            <a:pPr marL="274313" marR="0" lvl="0" indent="-274313" algn="l" defTabSz="14612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Pro Radiance Booster Services *</a:t>
            </a:r>
          </a:p>
          <a:p>
            <a:pPr marL="274313" marR="0" lvl="0" indent="-274313" algn="l" defTabSz="14612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Sampling &amp; Follow-Up *</a:t>
            </a:r>
          </a:p>
          <a:p>
            <a:pPr marL="274313" marR="0" lvl="0" indent="-274313" algn="l" defTabSz="14612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Youth Finder Service*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F5841CD3-4221-3F06-067C-1B06B4E7695F}"/>
              </a:ext>
            </a:extLst>
          </p:cNvPr>
          <p:cNvSpPr/>
          <p:nvPr/>
        </p:nvSpPr>
        <p:spPr>
          <a:xfrm>
            <a:off x="5924000" y="1349693"/>
            <a:ext cx="2428117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Heiti SC Light"/>
                <a:cs typeface="+mn-cs"/>
                <a:sym typeface="Helvetica Neue"/>
              </a:rPr>
              <a:t>DMI TRAINING &amp; SEMINARS</a:t>
            </a:r>
          </a:p>
        </p:txBody>
      </p:sp>
      <p:sp>
        <p:nvSpPr>
          <p:cNvPr id="42" name="ZoneTexte 22">
            <a:extLst>
              <a:ext uri="{FF2B5EF4-FFF2-40B4-BE49-F238E27FC236}">
                <a16:creationId xmlns:a16="http://schemas.microsoft.com/office/drawing/2014/main" id="{3231B297-3057-AE5A-66F4-26AEC51FD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5302" y="6456297"/>
            <a:ext cx="261511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DMI Welcome Course - Skincare </a:t>
            </a:r>
          </a:p>
        </p:txBody>
      </p:sp>
      <p:sp>
        <p:nvSpPr>
          <p:cNvPr id="43" name="ZoneTexte 23">
            <a:extLst>
              <a:ext uri="{FF2B5EF4-FFF2-40B4-BE49-F238E27FC236}">
                <a16:creationId xmlns:a16="http://schemas.microsoft.com/office/drawing/2014/main" id="{D03D0AEC-CB96-9EC4-55F3-44C010A00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8967" y="5319114"/>
            <a:ext cx="2630346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4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Heiti SC Light"/>
                <a:cs typeface="Arial" pitchFamily="34" charset="0"/>
              </a:rPr>
              <a:t>Advanced  &amp; </a:t>
            </a:r>
          </a:p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4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Heiti SC Light"/>
                <a:cs typeface="Arial" pitchFamily="34" charset="0"/>
              </a:rPr>
              <a:t>Skincare Expert</a:t>
            </a:r>
          </a:p>
        </p:txBody>
      </p:sp>
      <p:sp>
        <p:nvSpPr>
          <p:cNvPr id="45" name="TextBox 18">
            <a:extLst>
              <a:ext uri="{FF2B5EF4-FFF2-40B4-BE49-F238E27FC236}">
                <a16:creationId xmlns:a16="http://schemas.microsoft.com/office/drawing/2014/main" id="{3459C128-45A1-D9E5-962B-E5B93B8FE4A8}"/>
              </a:ext>
            </a:extLst>
          </p:cNvPr>
          <p:cNvSpPr txBox="1"/>
          <p:nvPr/>
        </p:nvSpPr>
        <p:spPr>
          <a:xfrm>
            <a:off x="9567028" y="3974074"/>
            <a:ext cx="3025818" cy="8125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Beauty Tech :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SkinScreen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Essentials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Beauty Tech:  Youth Finder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Beauty Tech : E –Skin Expert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Beauty Tech: Connect &amp; Target</a:t>
            </a:r>
          </a:p>
        </p:txBody>
      </p:sp>
      <p:sp>
        <p:nvSpPr>
          <p:cNvPr id="46" name="TextBox 18">
            <a:extLst>
              <a:ext uri="{FF2B5EF4-FFF2-40B4-BE49-F238E27FC236}">
                <a16:creationId xmlns:a16="http://schemas.microsoft.com/office/drawing/2014/main" id="{89C3EE62-D8E4-B653-1156-7917254D6F18}"/>
              </a:ext>
            </a:extLst>
          </p:cNvPr>
          <p:cNvSpPr txBox="1"/>
          <p:nvPr/>
        </p:nvSpPr>
        <p:spPr>
          <a:xfrm>
            <a:off x="9507437" y="2583389"/>
            <a:ext cx="3025818" cy="11449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Absolue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Premium Customer path POS services ( hand Youth 10’- face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Cryo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Sculptor 15’ + Face Petal sculptor 15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  <a:sym typeface="Wingdings" panose="05000000000000000000" pitchFamily="2" charset="2"/>
              </a:rPr>
              <a:t>’)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Garamond"/>
            </a:endParaRP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Absoolue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Longevitty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 Premium Cabin protocols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TTT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Seminare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Content</a:t>
            </a:r>
          </a:p>
        </p:txBody>
      </p:sp>
      <p:sp>
        <p:nvSpPr>
          <p:cNvPr id="3" name="TextBox 18">
            <a:extLst>
              <a:ext uri="{FF2B5EF4-FFF2-40B4-BE49-F238E27FC236}">
                <a16:creationId xmlns:a16="http://schemas.microsoft.com/office/drawing/2014/main" id="{D7524873-C5D8-2165-152B-063D1763A643}"/>
              </a:ext>
            </a:extLst>
          </p:cNvPr>
          <p:cNvSpPr txBox="1"/>
          <p:nvPr/>
        </p:nvSpPr>
        <p:spPr>
          <a:xfrm>
            <a:off x="5518126" y="2049269"/>
            <a:ext cx="3589513" cy="18097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Skincare Experts BAs target 10% to 20 % BAs depending the Zone.</a:t>
            </a:r>
            <a:endParaRPr kumimoji="0" lang="en-US" sz="84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ller Display Lancome Light"/>
              <a:ea typeface="+mn-ea"/>
              <a:cs typeface="Arial"/>
              <a:sym typeface="Helvetica Neue"/>
            </a:endParaRPr>
          </a:p>
          <a:p>
            <a:pPr marL="205740" marR="0" lvl="0" indent="-20574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National Skincare Expert Seminar &amp; Skincare Trainers -  trained by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 pitchFamily="34" charset="0"/>
                <a:sym typeface="Helvetica Neue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DMI  &amp;/year</a:t>
            </a:r>
            <a:endParaRPr kumimoji="0" lang="en-US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ller Display Lancome Light"/>
              <a:ea typeface="+mn-ea"/>
              <a:cs typeface="Arial"/>
              <a:sym typeface="Helvetica Neue"/>
            </a:endParaRPr>
          </a:p>
          <a:p>
            <a:pPr marL="205740" marR="0" lvl="0" indent="-20574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Skin tch Academy TTT Skincare Expert Seminar  (Digital our Physical Reginal</a:t>
            </a:r>
            <a:endParaRPr kumimoji="0" lang="en-US" sz="72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ller Display Lancome Light"/>
              <a:ea typeface="+mn-ea"/>
              <a:cs typeface="Arial"/>
              <a:sym typeface="Helvetica Neue"/>
            </a:endParaRPr>
          </a:p>
          <a:p>
            <a:pPr marL="205740" marR="0" lvl="0" indent="-20574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Q&amp;A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capusles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SkincareTrainers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 2x/year for Key innovation product or tech </a:t>
            </a:r>
          </a:p>
          <a:p>
            <a:pPr marL="205740" marR="0" lvl="0" indent="-20574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Cabin &amp; Semi cabin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Absolue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 protocol Training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EC6956D1-BC20-07EF-8A69-520B53F8C8AD}"/>
              </a:ext>
            </a:extLst>
          </p:cNvPr>
          <p:cNvSpPr txBox="1"/>
          <p:nvPr/>
        </p:nvSpPr>
        <p:spPr>
          <a:xfrm>
            <a:off x="9753245" y="6416329"/>
            <a:ext cx="3025818" cy="978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4978" marR="0" lvl="0" indent="-204978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BA Product Sheets</a:t>
            </a:r>
            <a:endParaRPr kumimoji="0" lang="fr-FR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04978" marR="0" lvl="0" indent="-204978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E Welcome course – Skincare</a:t>
            </a:r>
          </a:p>
          <a:p>
            <a:pPr marL="204978" marR="0" lvl="0" indent="-204978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2 min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Icones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- Skincare</a:t>
            </a:r>
          </a:p>
          <a:p>
            <a:pPr marL="204978" marR="0" lvl="0" indent="-204978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BT E-Skin Expert</a:t>
            </a:r>
          </a:p>
          <a:p>
            <a:pPr marL="204978" marR="0" lvl="0" indent="-204978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Tutorial video how to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68CC9AF0-4222-C2D6-EA01-86782667F180}"/>
              </a:ext>
            </a:extLst>
          </p:cNvPr>
          <p:cNvSpPr txBox="1"/>
          <p:nvPr/>
        </p:nvSpPr>
        <p:spPr>
          <a:xfrm>
            <a:off x="9498416" y="1994825"/>
            <a:ext cx="30258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Advocay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: NSE Guidelines 2022 + NSE NMA Guidelines 2023 + Tik Tok trends skincare 2024</a:t>
            </a:r>
          </a:p>
        </p:txBody>
      </p:sp>
      <p:sp>
        <p:nvSpPr>
          <p:cNvPr id="10" name="ZoneTexte 24">
            <a:extLst>
              <a:ext uri="{FF2B5EF4-FFF2-40B4-BE49-F238E27FC236}">
                <a16:creationId xmlns:a16="http://schemas.microsoft.com/office/drawing/2014/main" id="{85BC1158-A9C5-5135-D0C4-F9CECFD62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7314" y="4106475"/>
            <a:ext cx="4017758" cy="1958037"/>
          </a:xfrm>
          <a:prstGeom prst="rect">
            <a:avLst/>
          </a:prstGeom>
          <a:noFill/>
          <a:ln>
            <a:noFill/>
          </a:ln>
        </p:spPr>
        <p:txBody>
          <a:bodyPr wrap="square" lIns="109728" tIns="54864" rIns="109728" bIns="54864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Garamond" pitchFamily="18" charset="0"/>
              </a:defRPr>
            </a:lvl1pPr>
            <a:lvl2pPr marL="171450" indent="-171450" eaLnBrk="0" hangingPunct="0">
              <a:spcBef>
                <a:spcPct val="20000"/>
              </a:spcBef>
              <a:buClr>
                <a:srgbClr val="EFAECB"/>
              </a:buClr>
              <a:buSzPct val="80000"/>
              <a:buFont typeface="Arial" pitchFamily="34" charset="0"/>
              <a:buChar char="-"/>
              <a:defRPr sz="1700">
                <a:solidFill>
                  <a:schemeClr val="tx1"/>
                </a:solidFill>
                <a:latin typeface="Garamond" pitchFamily="18" charset="0"/>
              </a:defRPr>
            </a:lvl2pPr>
            <a:lvl3pPr marL="688975" indent="-187325" eaLnBrk="0" hangingPunct="0">
              <a:spcBef>
                <a:spcPct val="20000"/>
              </a:spcBef>
              <a:buClr>
                <a:srgbClr val="7F7F7F"/>
              </a:buClr>
              <a:buSzPct val="7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aramond" pitchFamily="18" charset="0"/>
              </a:defRPr>
            </a:lvl3pPr>
            <a:lvl4pPr marL="947738" indent="-258763" eaLnBrk="0" hangingPunct="0">
              <a:spcBef>
                <a:spcPct val="20000"/>
              </a:spcBef>
              <a:buFont typeface="Arial" pitchFamily="34" charset="0"/>
              <a:buChar char="–"/>
              <a:defRPr sz="1300">
                <a:solidFill>
                  <a:schemeClr val="tx1"/>
                </a:solidFill>
                <a:latin typeface="Garamond" pitchFamily="18" charset="0"/>
              </a:defRPr>
            </a:lvl4pPr>
            <a:lvl5pPr marL="1136650" indent="-187325" eaLnBrk="0" hangingPunct="0">
              <a:spcBef>
                <a:spcPct val="20000"/>
              </a:spcBef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5pPr>
            <a:lvl6pPr marL="15938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6pPr>
            <a:lvl7pPr marL="20510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7pPr>
            <a:lvl8pPr marL="25082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8pPr>
            <a:lvl9pPr marL="29654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273558" marR="0" lvl="0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Brand , </a:t>
            </a: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Product knowledge &amp; demo services</a:t>
            </a:r>
            <a:endParaRPr kumimoji="0" lang="fr-FR" sz="264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+mn-ea"/>
              <a:cs typeface="Arial"/>
            </a:endParaRPr>
          </a:p>
          <a:p>
            <a:pPr marL="273558" marR="0" lvl="0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Skin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knowledge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physiologiy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&amp; Science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Territories</a:t>
            </a:r>
            <a:endParaRPr kumimoji="0" lang="en-US" altLang="en-US" sz="1440" b="1" i="0" u="none" strike="noStrike" kern="1200" cap="none" spc="-8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Heiti SC Light"/>
              <a:cs typeface="Arial"/>
            </a:endParaRPr>
          </a:p>
          <a:p>
            <a:pPr marL="273558" marR="0" lvl="0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Skin diagnosis, BT diagnosis Skin screen, Youth Finder, E YF</a:t>
            </a:r>
          </a:p>
          <a:p>
            <a:pPr marL="273558" marR="0" lvl="0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Texture </a:t>
            </a:r>
            <a:r>
              <a:rPr kumimoji="0" lang="en-US" altLang="en-US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sensoriality</a:t>
            </a: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Storytelling</a:t>
            </a:r>
          </a:p>
          <a:p>
            <a:pPr marL="273558" marR="0" lvl="1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Application Gestures Demi-Demo® Skincare</a:t>
            </a:r>
          </a:p>
          <a:p>
            <a:pPr marL="273558" marR="0" lvl="1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Tech Service Experiences  : 3 step PRB skincare </a:t>
            </a:r>
            <a:r>
              <a:rPr kumimoji="0" lang="en-US" altLang="en-US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Signaure</a:t>
            </a: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Skin tech protocol</a:t>
            </a:r>
          </a:p>
          <a:p>
            <a:pPr marL="0" marR="0" lvl="1" indent="0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en-US" sz="1440" b="1" i="0" u="none" strike="noStrike" kern="1200" cap="none" spc="-8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Heiti SC Light"/>
              <a:cs typeface="Arial" pitchFamily="34" charset="0"/>
            </a:endParaRPr>
          </a:p>
        </p:txBody>
      </p:sp>
      <p:sp>
        <p:nvSpPr>
          <p:cNvPr id="11" name="ZoneTexte 22">
            <a:extLst>
              <a:ext uri="{FF2B5EF4-FFF2-40B4-BE49-F238E27FC236}">
                <a16:creationId xmlns:a16="http://schemas.microsoft.com/office/drawing/2014/main" id="{16E2D37A-E9CA-AD0A-714A-693538C6D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797" y="4679443"/>
            <a:ext cx="3049271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DMI Welcome Course – Skincare &amp; Premium 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AE0F6766-A5CE-5793-C6EC-7FACEC170BBE}"/>
              </a:ext>
            </a:extLst>
          </p:cNvPr>
          <p:cNvSpPr txBox="1"/>
          <p:nvPr/>
        </p:nvSpPr>
        <p:spPr>
          <a:xfrm>
            <a:off x="9577269" y="5258243"/>
            <a:ext cx="30258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Application Gesture at home for demi-demo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Texture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Sensoriality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 guide</a:t>
            </a:r>
          </a:p>
        </p:txBody>
      </p:sp>
      <p:sp>
        <p:nvSpPr>
          <p:cNvPr id="16" name="ZoneTexte 22">
            <a:extLst>
              <a:ext uri="{FF2B5EF4-FFF2-40B4-BE49-F238E27FC236}">
                <a16:creationId xmlns:a16="http://schemas.microsoft.com/office/drawing/2014/main" id="{87D5622F-EB68-2553-2134-DB3DA0AE4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0256" y="5905407"/>
            <a:ext cx="44968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4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Heiti SC Light"/>
                <a:cs typeface="Arial" pitchFamily="34" charset="0"/>
              </a:rPr>
              <a:t>+</a:t>
            </a:r>
          </a:p>
        </p:txBody>
      </p:sp>
      <p:sp>
        <p:nvSpPr>
          <p:cNvPr id="17" name="ZoneTexte 22">
            <a:extLst>
              <a:ext uri="{FF2B5EF4-FFF2-40B4-BE49-F238E27FC236}">
                <a16:creationId xmlns:a16="http://schemas.microsoft.com/office/drawing/2014/main" id="{6184C457-597C-8889-C2B7-C059C9D62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0256" y="3728734"/>
            <a:ext cx="44968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4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Heiti SC Light"/>
                <a:cs typeface="Arial" pitchFamily="34" charset="0"/>
              </a:rPr>
              <a:t>+</a:t>
            </a:r>
          </a:p>
        </p:txBody>
      </p:sp>
      <p:sp>
        <p:nvSpPr>
          <p:cNvPr id="18" name="ZoneTexte 22">
            <a:extLst>
              <a:ext uri="{FF2B5EF4-FFF2-40B4-BE49-F238E27FC236}">
                <a16:creationId xmlns:a16="http://schemas.microsoft.com/office/drawing/2014/main" id="{DFDDA2CB-875D-0674-BE81-65017CFC7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882" y="5260722"/>
            <a:ext cx="3229417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LOCAL  O+O Trainings</a:t>
            </a:r>
          </a:p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Based on DMI product &amp; Tech trainings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B50AC31F-3CEF-C8C0-4764-BE8B62594F57}"/>
              </a:ext>
            </a:extLst>
          </p:cNvPr>
          <p:cNvSpPr txBox="1"/>
          <p:nvPr/>
        </p:nvSpPr>
        <p:spPr>
          <a:xfrm>
            <a:off x="9567028" y="4813166"/>
            <a:ext cx="3025818" cy="4801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4978" marR="0" lvl="0" indent="-204978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PRB GNF Signature service : 3 steps Signature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Heiti SC Light"/>
                <a:cs typeface="Garamond"/>
              </a:rPr>
              <a:t>Servcice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C42DBA7-6B53-BB7D-7A09-DE533FB6993A}"/>
              </a:ext>
            </a:extLst>
          </p:cNvPr>
          <p:cNvSpPr txBox="1"/>
          <p:nvPr/>
        </p:nvSpPr>
        <p:spPr>
          <a:xfrm>
            <a:off x="1984469" y="6135096"/>
            <a:ext cx="3908328" cy="1440394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 marL="273558" marR="0" lvl="0" indent="-273558" algn="l" defTabSz="14612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Brand values and Iconic Products</a:t>
            </a:r>
            <a:endParaRPr kumimoji="0" lang="fr-FR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+mn-ea"/>
              <a:cs typeface="Arial"/>
            </a:endParaRPr>
          </a:p>
          <a:p>
            <a:pPr marL="273558" marR="0" lvl="0" indent="-273558" algn="l" defTabSz="14612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Product 3 star :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introduce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,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demo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&amp;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reveal</a:t>
            </a:r>
            <a:endParaRPr kumimoji="0" lang="fr-FR" sz="1440" b="1" i="0" u="none" strike="noStrike" kern="1200" cap="none" spc="-8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Heiti SC Light"/>
              <a:cs typeface="Arial"/>
            </a:endParaRPr>
          </a:p>
          <a:p>
            <a:pPr marL="273558" marR="0" lvl="0" indent="-273558" algn="l" defTabSz="14612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Skin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knowledge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physiology</a:t>
            </a:r>
            <a:endParaRPr kumimoji="0" lang="fr-FR" sz="1440" b="1" i="0" u="none" strike="noStrike" kern="1200" cap="none" spc="-8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Heiti SC Light"/>
              <a:cs typeface="Arial"/>
            </a:endParaRPr>
          </a:p>
          <a:p>
            <a:pPr marL="273558" marR="0" lvl="0" indent="-273558" algn="l" defTabSz="14612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Lancôme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Skincare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Client Path Active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listening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skills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, skin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diagnosis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, E skin Expert </a:t>
            </a: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Beuaty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tech</a:t>
            </a:r>
          </a:p>
          <a:p>
            <a:pPr marL="273558" marR="0" lvl="0" indent="-273558" algn="l" defTabSz="14612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fr-FR" sz="1440" b="1" i="0" u="none" strike="noStrike" kern="1200" cap="none" spc="-8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Recommendations</a:t>
            </a:r>
            <a:r>
              <a:rPr kumimoji="0" lang="fr-FR" sz="1440" b="1" i="0" u="none" strike="noStrike" kern="1200" cap="none" spc="-8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, sampling</a:t>
            </a:r>
          </a:p>
        </p:txBody>
      </p:sp>
      <p:sp>
        <p:nvSpPr>
          <p:cNvPr id="22" name="ZoneTexte 22">
            <a:extLst>
              <a:ext uri="{FF2B5EF4-FFF2-40B4-BE49-F238E27FC236}">
                <a16:creationId xmlns:a16="http://schemas.microsoft.com/office/drawing/2014/main" id="{E5CFB140-7A73-2450-F896-49B75DD05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5812" y="6760996"/>
            <a:ext cx="2615112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2 min </a:t>
            </a:r>
            <a:r>
              <a:rPr kumimoji="0" lang="en-US" altLang="en-US" sz="132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Icones</a:t>
            </a:r>
            <a:r>
              <a:rPr kumimoji="0" lang="en-US" altLang="en-US" sz="13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- Skincare</a:t>
            </a:r>
          </a:p>
        </p:txBody>
      </p:sp>
      <p:sp>
        <p:nvSpPr>
          <p:cNvPr id="23" name="ZoneTexte 24">
            <a:extLst>
              <a:ext uri="{FF2B5EF4-FFF2-40B4-BE49-F238E27FC236}">
                <a16:creationId xmlns:a16="http://schemas.microsoft.com/office/drawing/2014/main" id="{7B4D3392-ACF9-BE72-2BDD-E6094B8CB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975" y="2099214"/>
            <a:ext cx="3185658" cy="1752852"/>
          </a:xfrm>
          <a:prstGeom prst="rect">
            <a:avLst/>
          </a:prstGeom>
          <a:noFill/>
          <a:ln>
            <a:noFill/>
          </a:ln>
        </p:spPr>
        <p:txBody>
          <a:bodyPr wrap="square" lIns="109728" tIns="54864" rIns="109728" bIns="54864" anchor="t">
            <a:spAutoFit/>
          </a:bodyPr>
          <a:lstStyle>
            <a:lvl1pPr marL="171450" indent="-171450" eaLnBrk="0" hangingPunct="0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Garamond" pitchFamily="18" charset="0"/>
              </a:defRPr>
            </a:lvl1pPr>
            <a:lvl2pPr marL="171450" indent="-171450" eaLnBrk="0" hangingPunct="0">
              <a:spcBef>
                <a:spcPct val="20000"/>
              </a:spcBef>
              <a:buClr>
                <a:srgbClr val="EFAECB"/>
              </a:buClr>
              <a:buSzPct val="80000"/>
              <a:buFont typeface="Arial" pitchFamily="34" charset="0"/>
              <a:buChar char="-"/>
              <a:defRPr sz="1700">
                <a:solidFill>
                  <a:schemeClr val="tx1"/>
                </a:solidFill>
                <a:latin typeface="Garamond" pitchFamily="18" charset="0"/>
              </a:defRPr>
            </a:lvl2pPr>
            <a:lvl3pPr marL="688975" indent="-187325" eaLnBrk="0" hangingPunct="0">
              <a:spcBef>
                <a:spcPct val="20000"/>
              </a:spcBef>
              <a:buClr>
                <a:srgbClr val="7F7F7F"/>
              </a:buClr>
              <a:buSzPct val="70000"/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Garamond" pitchFamily="18" charset="0"/>
              </a:defRPr>
            </a:lvl3pPr>
            <a:lvl4pPr marL="947738" indent="-258763" eaLnBrk="0" hangingPunct="0">
              <a:spcBef>
                <a:spcPct val="20000"/>
              </a:spcBef>
              <a:buFont typeface="Arial" pitchFamily="34" charset="0"/>
              <a:buChar char="–"/>
              <a:defRPr sz="1300">
                <a:solidFill>
                  <a:schemeClr val="tx1"/>
                </a:solidFill>
                <a:latin typeface="Garamond" pitchFamily="18" charset="0"/>
              </a:defRPr>
            </a:lvl4pPr>
            <a:lvl5pPr marL="1136650" indent="-187325" eaLnBrk="0" hangingPunct="0">
              <a:spcBef>
                <a:spcPct val="20000"/>
              </a:spcBef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5pPr>
            <a:lvl6pPr marL="15938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6pPr>
            <a:lvl7pPr marL="20510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7pPr>
            <a:lvl8pPr marL="25082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8pPr>
            <a:lvl9pPr marL="2965450" indent="-187325" defTabSz="455613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Wingdings" pitchFamily="2" charset="2"/>
              <a:buChar char="§"/>
              <a:defRPr sz="13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marL="273558" marR="0" lvl="1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Heiti SC Light"/>
                <a:cs typeface="Arial" pitchFamily="34" charset="0"/>
              </a:rPr>
              <a:t>Advocay</a:t>
            </a:r>
            <a:endParaRPr kumimoji="0" lang="en-US" altLang="en-US" sz="1440" b="1" i="0" u="none" strike="noStrike" kern="1200" cap="none" spc="-8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Heiti SC Light"/>
              <a:cs typeface="Arial" pitchFamily="34" charset="0"/>
            </a:endParaRPr>
          </a:p>
          <a:p>
            <a:pPr marL="273558" marR="0" lvl="1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Organiaze</a:t>
            </a:r>
            <a:r>
              <a:rPr kumimoji="0" lang="en-US" altLang="en-US" sz="1440" b="1" i="0" u="none" strike="noStrike" kern="1200" cap="none" spc="-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&amp; facilitate POS SC master Class, Open lab Event, Training</a:t>
            </a:r>
          </a:p>
          <a:p>
            <a:pPr marL="273558" marR="0" lvl="1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Skin Science Territory &amp; Product</a:t>
            </a:r>
          </a:p>
          <a:p>
            <a:pPr marL="273558" marR="0" lvl="1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Deep Product knowledge</a:t>
            </a:r>
          </a:p>
          <a:p>
            <a:pPr marL="273558" marR="0" lvl="1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Excellence in POS </a:t>
            </a:r>
            <a:r>
              <a:rPr kumimoji="0" lang="en-US" altLang="en-US" sz="1440" b="1" i="0" u="none" strike="noStrike" kern="1200" cap="none" spc="-8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Sevvice</a:t>
            </a:r>
            <a:r>
              <a:rPr kumimoji="0" lang="en-US" altLang="en-US" sz="1440" b="1" i="0" u="none" strike="noStrike" kern="1200" cap="none" spc="-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 Skincare &amp; Premium</a:t>
            </a:r>
          </a:p>
          <a:p>
            <a:pPr marL="273558" marR="0" lvl="1" indent="-273558" algn="l" defTabSz="1461238" rtl="0" eaLnBrk="1" fontAlgn="auto" latinLnBrk="0" hangingPunct="1">
              <a:lnSpc>
                <a:spcPts val="16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þ"/>
              <a:tabLst/>
              <a:defRPr/>
            </a:pPr>
            <a:r>
              <a:rPr kumimoji="0" lang="en-US" altLang="en-US" sz="1440" b="1" i="0" u="none" strike="noStrike" kern="1200" cap="none" spc="-8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Heiti SC Light"/>
                <a:cs typeface="Arial"/>
              </a:rPr>
              <a:t>Excellence in Cabin Treatment </a:t>
            </a:r>
          </a:p>
        </p:txBody>
      </p:sp>
      <p:sp>
        <p:nvSpPr>
          <p:cNvPr id="24" name="ZoneTexte 22">
            <a:extLst>
              <a:ext uri="{FF2B5EF4-FFF2-40B4-BE49-F238E27FC236}">
                <a16:creationId xmlns:a16="http://schemas.microsoft.com/office/drawing/2014/main" id="{1D6A2B57-CCAB-7EF6-A6B7-253B9B608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2135" y="5905407"/>
            <a:ext cx="44968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4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Heiti SC Light"/>
                <a:cs typeface="Arial" pitchFamily="34" charset="0"/>
              </a:rPr>
              <a:t>+</a:t>
            </a:r>
          </a:p>
        </p:txBody>
      </p:sp>
      <p:sp>
        <p:nvSpPr>
          <p:cNvPr id="25" name="ZoneTexte 22">
            <a:extLst>
              <a:ext uri="{FF2B5EF4-FFF2-40B4-BE49-F238E27FC236}">
                <a16:creationId xmlns:a16="http://schemas.microsoft.com/office/drawing/2014/main" id="{B73A14D0-D918-36D4-D3E6-584601FB3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2135" y="3728734"/>
            <a:ext cx="449681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4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Heiti SC Light"/>
                <a:cs typeface="Arial" pitchFamily="34" charset="0"/>
              </a:rPr>
              <a:t>+</a:t>
            </a:r>
          </a:p>
        </p:txBody>
      </p:sp>
      <p:sp>
        <p:nvSpPr>
          <p:cNvPr id="33" name="ZoneTexte 22">
            <a:extLst>
              <a:ext uri="{FF2B5EF4-FFF2-40B4-BE49-F238E27FC236}">
                <a16:creationId xmlns:a16="http://schemas.microsoft.com/office/drawing/2014/main" id="{3D4F8B30-BFF5-19B6-25DB-982DB9132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3211" y="4154663"/>
            <a:ext cx="3049271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DMI Product, customer path  &amp; tech trainings </a:t>
            </a:r>
            <a:r>
              <a:rPr kumimoji="0" lang="en-US" altLang="en-US" sz="132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ofr</a:t>
            </a:r>
            <a:r>
              <a:rPr kumimoji="0" lang="en-US" altLang="en-US" sz="13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all Products</a:t>
            </a:r>
          </a:p>
        </p:txBody>
      </p:sp>
      <p:sp>
        <p:nvSpPr>
          <p:cNvPr id="44" name="ZoneTexte 22">
            <a:extLst>
              <a:ext uri="{FF2B5EF4-FFF2-40B4-BE49-F238E27FC236}">
                <a16:creationId xmlns:a16="http://schemas.microsoft.com/office/drawing/2014/main" id="{651814DC-D95B-A2FC-42D5-8E49E97A3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7377" y="7037094"/>
            <a:ext cx="2615112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4612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32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3 star product Training &amp; BA sheet, videos demo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F254C04-DB26-A7C8-8CE1-6B9499DA159B}"/>
              </a:ext>
            </a:extLst>
          </p:cNvPr>
          <p:cNvSpPr txBox="1"/>
          <p:nvPr/>
        </p:nvSpPr>
        <p:spPr>
          <a:xfrm>
            <a:off x="23695139" y="4576882"/>
            <a:ext cx="1897771" cy="830997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 marL="0" marR="0" lvl="0" indent="0" algn="l" defTabSz="7289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SKINCARE SIGNATURE SERVICE SEMINAR</a:t>
            </a:r>
            <a:endParaRPr kumimoji="0" lang="fr-FR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497C75D6-3C1B-9A18-3C74-A06B307940B1}"/>
              </a:ext>
            </a:extLst>
          </p:cNvPr>
          <p:cNvSpPr txBox="1"/>
          <p:nvPr/>
        </p:nvSpPr>
        <p:spPr>
          <a:xfrm>
            <a:off x="12649561" y="4374933"/>
            <a:ext cx="1897771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Heiti SC Light"/>
                <a:cs typeface="Arial"/>
              </a:rPr>
              <a:t>LOCAL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1EF1C01-BE9C-980A-E4F6-D2D27831AE43}"/>
              </a:ext>
            </a:extLst>
          </p:cNvPr>
          <p:cNvSpPr txBox="1"/>
          <p:nvPr/>
        </p:nvSpPr>
        <p:spPr>
          <a:xfrm>
            <a:off x="24050968" y="4199408"/>
            <a:ext cx="1897771" cy="461665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Heiti SC Light"/>
                <a:cs typeface="Arial"/>
              </a:rPr>
              <a:t>3 DAYS NSE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F6F4E2-84FC-0483-1803-1E27CCAE6AFC}"/>
              </a:ext>
            </a:extLst>
          </p:cNvPr>
          <p:cNvSpPr txBox="1"/>
          <p:nvPr/>
        </p:nvSpPr>
        <p:spPr>
          <a:xfrm>
            <a:off x="24371809" y="4520250"/>
            <a:ext cx="1897771" cy="461665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Heiti SC Light"/>
                <a:cs typeface="Arial"/>
              </a:rPr>
              <a:t>3 DAYS NSE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F1DCCCF-9BA7-48EB-4573-3D64BF54D824}"/>
              </a:ext>
            </a:extLst>
          </p:cNvPr>
          <p:cNvSpPr txBox="1"/>
          <p:nvPr/>
        </p:nvSpPr>
        <p:spPr>
          <a:xfrm>
            <a:off x="24692652" y="4841093"/>
            <a:ext cx="1897771" cy="461665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Heiti SC Light"/>
                <a:cs typeface="Arial"/>
              </a:rPr>
              <a:t>3 DAYS NSE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823800-9F69-1158-B736-B4AF65E96098}"/>
              </a:ext>
            </a:extLst>
          </p:cNvPr>
          <p:cNvSpPr txBox="1"/>
          <p:nvPr/>
        </p:nvSpPr>
        <p:spPr>
          <a:xfrm>
            <a:off x="12569190" y="2588084"/>
            <a:ext cx="1897771" cy="646331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Heiti SC Light"/>
                <a:cs typeface="Arial"/>
              </a:rPr>
              <a:t>2 DAYS SINCARE SERVICE SIGNATURE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4C23261-43DF-5DAD-0386-3AB7B086CDBC}"/>
              </a:ext>
            </a:extLst>
          </p:cNvPr>
          <p:cNvSpPr txBox="1"/>
          <p:nvPr/>
        </p:nvSpPr>
        <p:spPr>
          <a:xfrm>
            <a:off x="12592846" y="3257701"/>
            <a:ext cx="1897771" cy="461665"/>
          </a:xfrm>
          <a:prstGeom prst="rect">
            <a:avLst/>
          </a:prstGeom>
          <a:noFill/>
        </p:spPr>
        <p:txBody>
          <a:bodyPr wrap="square" lIns="109728" tIns="54864" rIns="109728" bIns="54864" rtlCol="0" anchor="t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ller Display Lancome Light"/>
                <a:ea typeface="Heiti SC Light"/>
                <a:cs typeface="Arial"/>
              </a:rPr>
              <a:t>4 DAYS CABIN 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Heiti SC Ligh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27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B40244F-C547-2A5F-7817-AA4392732D0D}"/>
              </a:ext>
            </a:extLst>
          </p:cNvPr>
          <p:cNvSpPr/>
          <p:nvPr/>
        </p:nvSpPr>
        <p:spPr>
          <a:xfrm>
            <a:off x="1" y="0"/>
            <a:ext cx="14702521" cy="8229600"/>
          </a:xfrm>
          <a:prstGeom prst="rect">
            <a:avLst/>
          </a:prstGeom>
          <a:solidFill>
            <a:srgbClr val="EEB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ZoneTexte 21">
            <a:extLst>
              <a:ext uri="{FF2B5EF4-FFF2-40B4-BE49-F238E27FC236}">
                <a16:creationId xmlns:a16="http://schemas.microsoft.com/office/drawing/2014/main" id="{991891A3-F963-3FD7-CDB1-82FF960B9418}"/>
              </a:ext>
            </a:extLst>
          </p:cNvPr>
          <p:cNvSpPr txBox="1"/>
          <p:nvPr/>
        </p:nvSpPr>
        <p:spPr>
          <a:xfrm>
            <a:off x="4550095" y="4837464"/>
            <a:ext cx="151443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462877" rtl="0" eaLnBrk="1" fontAlgn="base" latinLnBrk="0" hangingPunct="1">
              <a:lnSpc>
                <a:spcPct val="100000"/>
              </a:lnSpc>
              <a:spcBef>
                <a:spcPts val="288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Std Heavy" pitchFamily="34" charset="0"/>
                <a:ea typeface="+mn-ea"/>
                <a:cs typeface="Garamond Normal" charset="0"/>
                <a:sym typeface="Helvetica Neue"/>
              </a:rPr>
              <a:t>advanced</a:t>
            </a:r>
          </a:p>
        </p:txBody>
      </p:sp>
      <p:sp>
        <p:nvSpPr>
          <p:cNvPr id="10" name="ZoneTexte 22">
            <a:extLst>
              <a:ext uri="{FF2B5EF4-FFF2-40B4-BE49-F238E27FC236}">
                <a16:creationId xmlns:a16="http://schemas.microsoft.com/office/drawing/2014/main" id="{E73793BF-F2E7-9249-284A-A4A836B30266}"/>
              </a:ext>
            </a:extLst>
          </p:cNvPr>
          <p:cNvSpPr txBox="1"/>
          <p:nvPr/>
        </p:nvSpPr>
        <p:spPr>
          <a:xfrm>
            <a:off x="4550095" y="3322055"/>
            <a:ext cx="151443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462877" rtl="0" eaLnBrk="1" fontAlgn="base" latinLnBrk="0" hangingPunct="1">
              <a:lnSpc>
                <a:spcPct val="100000"/>
              </a:lnSpc>
              <a:spcBef>
                <a:spcPts val="288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Std Heavy" pitchFamily="34" charset="0"/>
                <a:ea typeface="+mn-ea"/>
                <a:cs typeface="Garamond Normal" charset="0"/>
                <a:sym typeface="Helvetica Neue"/>
              </a:rPr>
              <a:t>specialist</a:t>
            </a:r>
          </a:p>
        </p:txBody>
      </p:sp>
      <p:sp>
        <p:nvSpPr>
          <p:cNvPr id="11" name="ZoneTexte 23">
            <a:extLst>
              <a:ext uri="{FF2B5EF4-FFF2-40B4-BE49-F238E27FC236}">
                <a16:creationId xmlns:a16="http://schemas.microsoft.com/office/drawing/2014/main" id="{591F9D43-5810-A019-10DD-0C21A7713061}"/>
              </a:ext>
            </a:extLst>
          </p:cNvPr>
          <p:cNvSpPr txBox="1"/>
          <p:nvPr/>
        </p:nvSpPr>
        <p:spPr>
          <a:xfrm>
            <a:off x="4550095" y="1992832"/>
            <a:ext cx="151443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462877" rtl="0" eaLnBrk="1" fontAlgn="base" latinLnBrk="0" hangingPunct="1">
              <a:lnSpc>
                <a:spcPct val="100000"/>
              </a:lnSpc>
              <a:spcBef>
                <a:spcPts val="288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Std Heavy" pitchFamily="34" charset="0"/>
                <a:ea typeface="+mn-ea"/>
                <a:cs typeface="Garamond Normal" charset="0"/>
                <a:sym typeface="Helvetica Neue"/>
              </a:rPr>
              <a:t>master</a:t>
            </a:r>
          </a:p>
        </p:txBody>
      </p:sp>
      <p:sp>
        <p:nvSpPr>
          <p:cNvPr id="12" name="ZoneTexte 20">
            <a:extLst>
              <a:ext uri="{FF2B5EF4-FFF2-40B4-BE49-F238E27FC236}">
                <a16:creationId xmlns:a16="http://schemas.microsoft.com/office/drawing/2014/main" id="{DACE4264-7480-C33C-A270-31FA2620AF18}"/>
              </a:ext>
            </a:extLst>
          </p:cNvPr>
          <p:cNvSpPr txBox="1"/>
          <p:nvPr/>
        </p:nvSpPr>
        <p:spPr>
          <a:xfrm>
            <a:off x="4587682" y="6525761"/>
            <a:ext cx="387379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462877" rtl="0" eaLnBrk="1" fontAlgn="base" latinLnBrk="0" hangingPunct="1">
              <a:lnSpc>
                <a:spcPct val="100000"/>
              </a:lnSpc>
              <a:spcBef>
                <a:spcPts val="288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Std Heavy" pitchFamily="34" charset="0"/>
                <a:ea typeface="+mn-ea"/>
                <a:cs typeface="Arial" pitchFamily="34" charset="0"/>
              </a:rPr>
              <a:t>PRODUCT FUNDAMENTALS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4115EB-7DFC-D709-2D9A-3EF75F6E7E39}"/>
              </a:ext>
            </a:extLst>
          </p:cNvPr>
          <p:cNvSpPr txBox="1"/>
          <p:nvPr/>
        </p:nvSpPr>
        <p:spPr>
          <a:xfrm>
            <a:off x="4550094" y="6703522"/>
            <a:ext cx="2982518" cy="7017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All Lancôme Beauty Advisors 10K 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4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 steps Training plan + Local action plan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Launches &amp; Pillars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(2 min Beauty Icons)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 pitchFamily="34" charset="0"/>
              <a:sym typeface="Helvetica Neue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8C8250C-4EE0-5FB4-A8B9-A65FD2BA13D0}"/>
              </a:ext>
            </a:extLst>
          </p:cNvPr>
          <p:cNvSpPr txBox="1"/>
          <p:nvPr/>
        </p:nvSpPr>
        <p:spPr>
          <a:xfrm>
            <a:off x="4550093" y="5060891"/>
            <a:ext cx="3239956" cy="12557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Target 6%</a:t>
            </a:r>
            <a:endParaRPr kumimoji="0" lang="en-US" sz="264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  <a:sym typeface="Helvetica Neue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Make-up Experts trained by NMA locally</a:t>
            </a:r>
            <a:endParaRPr kumimoji="0" lang="en-US" sz="264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  <a:sym typeface="Helvetica Neue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4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 step Training Plan: </a:t>
            </a:r>
            <a:endParaRPr kumimoji="0" lang="en-US" sz="264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  <a:sym typeface="Helvetica Neue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Opportunity to create Senior </a:t>
            </a:r>
            <a:endParaRPr kumimoji="0" lang="en-US" sz="264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  <a:sym typeface="Helvetica Neue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Make-Up Artist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Local seminars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 pitchFamily="34" charset="0"/>
              <a:sym typeface="Helvetica Neue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4FFC7699-A1F1-6422-11BA-719DB2C26F0F}"/>
              </a:ext>
            </a:extLst>
          </p:cNvPr>
          <p:cNvSpPr txBox="1"/>
          <p:nvPr/>
        </p:nvSpPr>
        <p:spPr>
          <a:xfrm>
            <a:off x="4550096" y="3574105"/>
            <a:ext cx="2997973" cy="10710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Target 10% Senior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 pitchFamily="34" charset="0"/>
              <a:sym typeface="Helvetica Neue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Senior MU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Artists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trained by NMA/local &amp; DMI</a:t>
            </a:r>
            <a:endParaRPr kumimoji="0" lang="en-US" sz="264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itchFamily="34" charset="0"/>
              <a:sym typeface="Helvetica Neue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4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 steps training plan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Regional Make-up Seminars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 pitchFamily="34" charset="0"/>
              <a:sym typeface="Helvetica Neue"/>
            </a:endParaRP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E5B72435-D912-15B5-E561-9558A6161C54}"/>
              </a:ext>
            </a:extLst>
          </p:cNvPr>
          <p:cNvSpPr txBox="1"/>
          <p:nvPr/>
        </p:nvSpPr>
        <p:spPr>
          <a:xfrm>
            <a:off x="4550094" y="2254280"/>
            <a:ext cx="3472304" cy="8863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Target 30 NMA trained by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 pitchFamily="34" charset="0"/>
              <a:sym typeface="Helvetica Neue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DMI &amp; D.A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Annual NMA seminar 0+0 &amp; MU Trainers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R&amp;E for Trainers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 pitchFamily="34" charset="0"/>
              <a:sym typeface="Helvetica Neue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27F7F6-B9B7-116E-897D-4646B25E3C68}"/>
              </a:ext>
            </a:extLst>
          </p:cNvPr>
          <p:cNvSpPr/>
          <p:nvPr/>
        </p:nvSpPr>
        <p:spPr>
          <a:xfrm>
            <a:off x="315171" y="2211103"/>
            <a:ext cx="1930666" cy="1218795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  <a:sym typeface="Helvetica Neue"/>
              </a:rPr>
              <a:t>NATIONAL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  <a:sym typeface="Helvetica Neue"/>
              </a:rPr>
              <a:t>MAKE-UP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  <a:sym typeface="Helvetica Neue"/>
              </a:rPr>
              <a:t>ARTIST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80" b="0" i="0" u="none" strike="noStrike" kern="1200" cap="none" spc="61" normalizeH="0" baseline="0" noProof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</a:rPr>
              <a:t>MU TRAINERS</a:t>
            </a:r>
            <a:endParaRPr kumimoji="0" lang="fr-FR" sz="1680" b="1" i="0" u="none" strike="noStrike" kern="1200" cap="none" spc="61" normalizeH="0" baseline="0" noProof="0">
              <a:ln w="0"/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Miller Display Lancome Roman" pitchFamily="2" charset="0"/>
              <a:ea typeface="+mn-ea"/>
              <a:cs typeface="Arial" pitchFamily="34" charset="0"/>
              <a:sym typeface="Helvetica Neue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80" b="0" i="0" u="none" strike="noStrike" kern="1200" cap="none" spc="61" normalizeH="0" baseline="0" noProof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kumimoji="0" lang="fr-FR" sz="1680" b="1" i="0" u="none" strike="noStrike" kern="1200" cap="none" spc="61" normalizeH="0" baseline="0" noProof="0">
              <a:ln w="0"/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Miller Display Lancome Roman" pitchFamily="2" charset="0"/>
              <a:ea typeface="+mn-ea"/>
              <a:cs typeface="Arial" pitchFamily="34" charset="0"/>
              <a:sym typeface="Helvetica Neue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506BA9-B1FF-C681-608B-F2A5280352F3}"/>
              </a:ext>
            </a:extLst>
          </p:cNvPr>
          <p:cNvSpPr/>
          <p:nvPr/>
        </p:nvSpPr>
        <p:spPr>
          <a:xfrm>
            <a:off x="315175" y="3791441"/>
            <a:ext cx="2459797" cy="886397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srgbClr val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  <a:sym typeface="Helvetica Neue"/>
              </a:rPr>
              <a:t>MAKE-UP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srgbClr val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  <a:sym typeface="Helvetica Neue"/>
              </a:rPr>
              <a:t>ARTIST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1200" cap="none" spc="61" normalizeH="0" baseline="0" noProof="0">
              <a:ln w="0"/>
              <a:solidFill>
                <a:srgbClr val="00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Miller Display Lancome Roman" pitchFamily="2" charset="0"/>
              <a:ea typeface="+mn-ea"/>
              <a:cs typeface="Arial" pitchFamily="34" charset="0"/>
              <a:sym typeface="Helvetica Neue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9D35C49-58A5-09FF-C4F0-6E0CCC73760D}"/>
              </a:ext>
            </a:extLst>
          </p:cNvPr>
          <p:cNvSpPr/>
          <p:nvPr/>
        </p:nvSpPr>
        <p:spPr>
          <a:xfrm>
            <a:off x="315172" y="5036503"/>
            <a:ext cx="2600432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srgbClr val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  <a:sym typeface="Helvetica Neue"/>
              </a:rPr>
              <a:t>MAKE-UP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>
                <a:ln w="0"/>
                <a:solidFill>
                  <a:srgbClr val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  <a:sym typeface="Helvetica Neue"/>
              </a:rPr>
              <a:t>EXPERTS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CD0C48-031D-FDD5-DF70-E2AEC05EDEFB}"/>
              </a:ext>
            </a:extLst>
          </p:cNvPr>
          <p:cNvSpPr/>
          <p:nvPr/>
        </p:nvSpPr>
        <p:spPr>
          <a:xfrm>
            <a:off x="158804" y="1989117"/>
            <a:ext cx="14271181" cy="1243290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2B75A0-CCCF-B175-C8FB-6AD729FCF067}"/>
              </a:ext>
            </a:extLst>
          </p:cNvPr>
          <p:cNvSpPr/>
          <p:nvPr/>
        </p:nvSpPr>
        <p:spPr>
          <a:xfrm>
            <a:off x="158804" y="3340658"/>
            <a:ext cx="14271181" cy="1319418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B7FE4E-E782-87B9-DD17-1AAB76AC6CF3}"/>
              </a:ext>
            </a:extLst>
          </p:cNvPr>
          <p:cNvSpPr/>
          <p:nvPr/>
        </p:nvSpPr>
        <p:spPr>
          <a:xfrm>
            <a:off x="158804" y="4739407"/>
            <a:ext cx="14271181" cy="1558837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5DBF4E-5850-0C3D-96C0-AAB68643E866}"/>
              </a:ext>
            </a:extLst>
          </p:cNvPr>
          <p:cNvSpPr/>
          <p:nvPr/>
        </p:nvSpPr>
        <p:spPr>
          <a:xfrm>
            <a:off x="158804" y="6403377"/>
            <a:ext cx="14271181" cy="1091524"/>
          </a:xfrm>
          <a:prstGeom prst="rect">
            <a:avLst/>
          </a:prstGeom>
          <a:noFill/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2C3461-021C-6387-49A3-5C30D3EBCD6B}"/>
              </a:ext>
            </a:extLst>
          </p:cNvPr>
          <p:cNvSpPr/>
          <p:nvPr/>
        </p:nvSpPr>
        <p:spPr>
          <a:xfrm>
            <a:off x="315173" y="6735446"/>
            <a:ext cx="1397910" cy="369332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 err="1">
                <a:ln w="0"/>
                <a:solidFill>
                  <a:srgbClr val="00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Arial" pitchFamily="34" charset="0"/>
                <a:sym typeface="Helvetica Neue"/>
              </a:rPr>
              <a:t>BAs</a:t>
            </a:r>
            <a:endParaRPr kumimoji="0" lang="fr-FR" sz="1680" b="1" i="0" u="none" strike="noStrike" kern="1200" cap="none" spc="61" normalizeH="0" baseline="0" noProof="0">
              <a:ln w="0"/>
              <a:solidFill>
                <a:srgbClr val="00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Miller Display Lancome Roman" pitchFamily="2" charset="0"/>
              <a:ea typeface="+mn-ea"/>
              <a:cs typeface="Arial" pitchFamily="34" charset="0"/>
              <a:sym typeface="Helvetica Neue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CA139B58-332C-D3E4-1BE5-4592448F20CB}"/>
              </a:ext>
            </a:extLst>
          </p:cNvPr>
          <p:cNvSpPr/>
          <p:nvPr/>
        </p:nvSpPr>
        <p:spPr>
          <a:xfrm>
            <a:off x="287220" y="1349693"/>
            <a:ext cx="1843405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  <a:sym typeface="Helvetica Neue"/>
              </a:rPr>
              <a:t>TITLE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3D87B716-5CE3-68AF-659C-9D29B5E8FB6E}"/>
              </a:ext>
            </a:extLst>
          </p:cNvPr>
          <p:cNvSpPr/>
          <p:nvPr/>
        </p:nvSpPr>
        <p:spPr>
          <a:xfrm>
            <a:off x="4665307" y="1349693"/>
            <a:ext cx="2428117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95288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  <a:sym typeface="Helvetica Neue"/>
              </a:rPr>
              <a:t>DMI TRAINING &amp; SEMINARS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6F169A8-2B8B-34EC-F4A1-3B8296DCAE0A}"/>
              </a:ext>
            </a:extLst>
          </p:cNvPr>
          <p:cNvSpPr/>
          <p:nvPr/>
        </p:nvSpPr>
        <p:spPr>
          <a:xfrm>
            <a:off x="7545627" y="1349693"/>
            <a:ext cx="2649894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TRAINING TOOLS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95F276A-3AAD-F868-8ED7-B239683F0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1046" y="3461147"/>
            <a:ext cx="1438732" cy="98401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2A7E27F0-A57D-0EE6-234C-02A990EEB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9806" y="2085890"/>
            <a:ext cx="1420818" cy="97019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77C2F569-A2F1-3892-57F6-60C622E90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16254" y="2174601"/>
            <a:ext cx="763411" cy="970199"/>
          </a:xfrm>
          <a:prstGeom prst="rect">
            <a:avLst/>
          </a:prstGeom>
        </p:spPr>
      </p:pic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2B7B9AF9-8A70-242B-015C-4BC15A63B284}"/>
              </a:ext>
            </a:extLst>
          </p:cNvPr>
          <p:cNvSpPr/>
          <p:nvPr/>
        </p:nvSpPr>
        <p:spPr>
          <a:xfrm>
            <a:off x="2245971" y="1349693"/>
            <a:ext cx="2114026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SKILLS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E757D7C-1F3F-FB98-79B9-D0902A765AB2}"/>
              </a:ext>
            </a:extLst>
          </p:cNvPr>
          <p:cNvSpPr txBox="1"/>
          <p:nvPr/>
        </p:nvSpPr>
        <p:spPr>
          <a:xfrm>
            <a:off x="2130624" y="2007095"/>
            <a:ext cx="2818694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Communication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Digital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Transmission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Creativity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Trends, Brand, Product, #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messwithlancome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, Beauty tech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3416FD9-5FAF-C543-CF9B-3BA028463D1C}"/>
              </a:ext>
            </a:extLst>
          </p:cNvPr>
          <p:cNvSpPr txBox="1"/>
          <p:nvPr/>
        </p:nvSpPr>
        <p:spPr>
          <a:xfrm>
            <a:off x="2130626" y="3423523"/>
            <a:ext cx="2459797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Communication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Digital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Podiumers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&amp; Business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Brand,Product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, #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messwithlancome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,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Beauty tech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E4CEA44-C0F3-6D02-ACF1-998978C410DC}"/>
              </a:ext>
            </a:extLst>
          </p:cNvPr>
          <p:cNvSpPr txBox="1"/>
          <p:nvPr/>
        </p:nvSpPr>
        <p:spPr>
          <a:xfrm>
            <a:off x="2130625" y="5008052"/>
            <a:ext cx="2756317" cy="136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Digital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Podiumers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&amp; Business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Brand, Product, 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#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messwithlancome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Beauty tech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/>
            </a:endParaRP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35" name="Titre 13">
            <a:extLst>
              <a:ext uri="{FF2B5EF4-FFF2-40B4-BE49-F238E27FC236}">
                <a16:creationId xmlns:a16="http://schemas.microsoft.com/office/drawing/2014/main" id="{C291E0E5-B551-B4B8-30C9-2FB23C48B49F}"/>
              </a:ext>
            </a:extLst>
          </p:cNvPr>
          <p:cNvSpPr txBox="1">
            <a:spLocks/>
          </p:cNvSpPr>
          <p:nvPr/>
        </p:nvSpPr>
        <p:spPr>
          <a:xfrm>
            <a:off x="14218" y="17833"/>
            <a:ext cx="14630400" cy="1119987"/>
          </a:xfrm>
          <a:prstGeom prst="rect">
            <a:avLst/>
          </a:prstGeom>
          <a:noFill/>
        </p:spPr>
        <p:txBody>
          <a:bodyPr vert="horz" wrap="square" lIns="109728" tIns="54864" rIns="109728" bIns="54864" rtlCol="0" anchor="ctr" anchorCtr="1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lang="en-US" sz="6000" spc="-150">
                <a:latin typeface="Miller Display Lancome Light" panose="00000000000000020000" pitchFamily="50" charset="0"/>
              </a:defRPr>
            </a:lvl1pPr>
          </a:lstStyle>
          <a:p>
            <a:pPr marL="0" marR="0" lvl="0" indent="0" algn="ctr" defTabSz="72896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0" i="0" u="none" strike="noStrike" kern="1200" cap="none" spc="-240" normalizeH="0" baseline="0" noProof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Arial" pitchFamily="34" charset="0"/>
                <a:sym typeface="Helvetica Neue"/>
              </a:rPr>
              <a:t>MAKE UP LEARNING TRACKS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7CF1B6A4-E2B1-905A-750A-6B6506F4A777}"/>
              </a:ext>
            </a:extLst>
          </p:cNvPr>
          <p:cNvSpPr txBox="1"/>
          <p:nvPr/>
        </p:nvSpPr>
        <p:spPr>
          <a:xfrm>
            <a:off x="-135346" y="906494"/>
            <a:ext cx="6420395" cy="387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4862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20" b="0" i="0" u="none" strike="noStrike" kern="1200" cap="none" spc="181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latin typeface="Sackers Gothic Std Light" panose="020B0304020202060204" pitchFamily="34" charset="0"/>
                <a:ea typeface="+mn-ea"/>
                <a:cs typeface="Arial" pitchFamily="34" charset="0"/>
                <a:sym typeface="Helvetica Neue"/>
              </a:rPr>
              <a:t>ROLES &amp; EXPERTISES </a:t>
            </a:r>
          </a:p>
        </p:txBody>
      </p:sp>
      <p:pic>
        <p:nvPicPr>
          <p:cNvPr id="37" name="Image 36" descr="Une image contenant texte, sombre&#10;&#10;Description générée automatiquement">
            <a:extLst>
              <a:ext uri="{FF2B5EF4-FFF2-40B4-BE49-F238E27FC236}">
                <a16:creationId xmlns:a16="http://schemas.microsoft.com/office/drawing/2014/main" id="{E549B36B-22DE-6A69-6555-FBE55462CD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51" t="28546" r="26767" b="23848"/>
          <a:stretch/>
        </p:blipFill>
        <p:spPr>
          <a:xfrm>
            <a:off x="13522319" y="3504204"/>
            <a:ext cx="757348" cy="703069"/>
          </a:xfrm>
          <a:prstGeom prst="rect">
            <a:avLst/>
          </a:prstGeom>
        </p:spPr>
      </p:pic>
      <p:grpSp>
        <p:nvGrpSpPr>
          <p:cNvPr id="38" name="Groupe 37">
            <a:extLst>
              <a:ext uri="{FF2B5EF4-FFF2-40B4-BE49-F238E27FC236}">
                <a16:creationId xmlns:a16="http://schemas.microsoft.com/office/drawing/2014/main" id="{4764B5A2-95DF-9D45-C1D8-7BA76E90BF55}"/>
              </a:ext>
            </a:extLst>
          </p:cNvPr>
          <p:cNvGrpSpPr/>
          <p:nvPr/>
        </p:nvGrpSpPr>
        <p:grpSpPr>
          <a:xfrm>
            <a:off x="12411783" y="4948171"/>
            <a:ext cx="1705786" cy="1166659"/>
            <a:chOff x="19470362" y="8634069"/>
            <a:chExt cx="2842976" cy="1944432"/>
          </a:xfrm>
        </p:grpSpPr>
        <p:pic>
          <p:nvPicPr>
            <p:cNvPr id="39" name="Image 38">
              <a:extLst>
                <a:ext uri="{FF2B5EF4-FFF2-40B4-BE49-F238E27FC236}">
                  <a16:creationId xmlns:a16="http://schemas.microsoft.com/office/drawing/2014/main" id="{F7050F92-E93A-7B7C-07B3-497DAE570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470362" y="8634069"/>
              <a:ext cx="2842976" cy="1944432"/>
            </a:xfrm>
            <a:prstGeom prst="rect">
              <a:avLst/>
            </a:prstGeom>
          </p:spPr>
        </p:pic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BA078FD9-2412-2B65-96FB-BBE23ABE08D1}"/>
                </a:ext>
              </a:extLst>
            </p:cNvPr>
            <p:cNvSpPr txBox="1"/>
            <p:nvPr/>
          </p:nvSpPr>
          <p:spPr>
            <a:xfrm>
              <a:off x="20248830" y="9351977"/>
              <a:ext cx="1226831" cy="369332"/>
            </a:xfrm>
            <a:prstGeom prst="rect">
              <a:avLst/>
            </a:prstGeom>
            <a:solidFill>
              <a:srgbClr val="D0D0D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7289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4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Arial" pitchFamily="34" charset="0"/>
                </a:rPr>
                <a:t>CERTIFICATE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A5DF4C0C-78B2-A977-FD1F-C0CA4B9632C3}"/>
              </a:ext>
            </a:extLst>
          </p:cNvPr>
          <p:cNvSpPr txBox="1"/>
          <p:nvPr/>
        </p:nvSpPr>
        <p:spPr>
          <a:xfrm>
            <a:off x="12560696" y="6606134"/>
            <a:ext cx="1463442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Local Awards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inspire by DMI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6D50AFBA-70B7-D233-20F1-F0FB80E404CA}"/>
              </a:ext>
            </a:extLst>
          </p:cNvPr>
          <p:cNvSpPr/>
          <p:nvPr/>
        </p:nvSpPr>
        <p:spPr>
          <a:xfrm>
            <a:off x="12366711" y="1349693"/>
            <a:ext cx="2063274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DMI AWARDS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A49E1176-40F2-AEDB-7955-5BE725C09911}"/>
              </a:ext>
            </a:extLst>
          </p:cNvPr>
          <p:cNvSpPr txBox="1"/>
          <p:nvPr/>
        </p:nvSpPr>
        <p:spPr>
          <a:xfrm>
            <a:off x="7430415" y="2030891"/>
            <a:ext cx="302581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#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messwithlancome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/ Trends/P.R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Beautytech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/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Messterclass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/ VIP Podium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Advocacy</a:t>
            </a:r>
          </a:p>
        </p:txBody>
      </p:sp>
      <p:sp>
        <p:nvSpPr>
          <p:cNvPr id="44" name="TextBox 18">
            <a:extLst>
              <a:ext uri="{FF2B5EF4-FFF2-40B4-BE49-F238E27FC236}">
                <a16:creationId xmlns:a16="http://schemas.microsoft.com/office/drawing/2014/main" id="{25FD8BB4-939D-E5E1-E222-FD462B83ECDF}"/>
              </a:ext>
            </a:extLst>
          </p:cNvPr>
          <p:cNvSpPr txBox="1"/>
          <p:nvPr/>
        </p:nvSpPr>
        <p:spPr>
          <a:xfrm>
            <a:off x="7430414" y="3405547"/>
            <a:ext cx="3025818" cy="978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#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messwithlancome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/ Trends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Beautytech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/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Messterclass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/ Podium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Lancôme Services 15’ &amp; 45’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Demi-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démo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Garamond"/>
            </a:endParaRP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Advocacy</a:t>
            </a:r>
          </a:p>
        </p:txBody>
      </p:sp>
      <p:sp>
        <p:nvSpPr>
          <p:cNvPr id="45" name="TextBox 18">
            <a:extLst>
              <a:ext uri="{FF2B5EF4-FFF2-40B4-BE49-F238E27FC236}">
                <a16:creationId xmlns:a16="http://schemas.microsoft.com/office/drawing/2014/main" id="{781346E0-AC5E-FD5E-668C-075F03F19531}"/>
              </a:ext>
            </a:extLst>
          </p:cNvPr>
          <p:cNvSpPr txBox="1"/>
          <p:nvPr/>
        </p:nvSpPr>
        <p:spPr>
          <a:xfrm>
            <a:off x="7432918" y="4988101"/>
            <a:ext cx="3220124" cy="978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#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messwithlancôme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 adapted BAs/ Trends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Beautytech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Garamond"/>
            </a:endParaRP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Lancôme Make-up Services 2’ &amp; 15’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Demi-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démo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Garamond"/>
            </a:endParaRP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Advocacy</a:t>
            </a:r>
          </a:p>
        </p:txBody>
      </p:sp>
      <p:sp>
        <p:nvSpPr>
          <p:cNvPr id="46" name="TextBox 18">
            <a:extLst>
              <a:ext uri="{FF2B5EF4-FFF2-40B4-BE49-F238E27FC236}">
                <a16:creationId xmlns:a16="http://schemas.microsoft.com/office/drawing/2014/main" id="{E272AB3C-031A-DE1F-9DF8-535D1ACE6AEB}"/>
              </a:ext>
            </a:extLst>
          </p:cNvPr>
          <p:cNvSpPr txBox="1"/>
          <p:nvPr/>
        </p:nvSpPr>
        <p:spPr>
          <a:xfrm>
            <a:off x="7492055" y="6459774"/>
            <a:ext cx="3235439" cy="9787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#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messwithlancôme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 adapted BA’s/ Trends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Beautytech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Garamond"/>
            </a:endParaRP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Lancôme Services 2’ &amp; 15’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Demi-demo</a:t>
            </a:r>
          </a:p>
          <a:p>
            <a:pPr marL="205735" marR="0" lvl="0" indent="-205735" algn="l" defTabSz="728963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Advocacy</a:t>
            </a:r>
          </a:p>
        </p:txBody>
      </p:sp>
      <p:sp>
        <p:nvSpPr>
          <p:cNvPr id="47" name="Rectangle : coins arrondis 46">
            <a:extLst>
              <a:ext uri="{FF2B5EF4-FFF2-40B4-BE49-F238E27FC236}">
                <a16:creationId xmlns:a16="http://schemas.microsoft.com/office/drawing/2014/main" id="{5D8A03F9-BF9E-2314-3C55-77347F5BA5FF}"/>
              </a:ext>
            </a:extLst>
          </p:cNvPr>
          <p:cNvSpPr/>
          <p:nvPr/>
        </p:nvSpPr>
        <p:spPr>
          <a:xfrm>
            <a:off x="10323889" y="1349693"/>
            <a:ext cx="1809926" cy="587587"/>
          </a:xfrm>
          <a:prstGeom prst="roundRect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COST</a:t>
            </a:r>
          </a:p>
          <a:p>
            <a:pPr marL="0" marR="0" lvl="0" indent="0" algn="ctr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TIMING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5B3EA14-C4F0-20AA-CABB-21A5EA2C8B67}"/>
              </a:ext>
            </a:extLst>
          </p:cNvPr>
          <p:cNvSpPr txBox="1"/>
          <p:nvPr/>
        </p:nvSpPr>
        <p:spPr>
          <a:xfrm>
            <a:off x="10311717" y="2047021"/>
            <a:ext cx="1897771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3 DAYS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1800 Euros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(not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including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hotel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&amp; flight)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2176A978-B260-510F-8437-940E8E06862F}"/>
              </a:ext>
            </a:extLst>
          </p:cNvPr>
          <p:cNvSpPr txBox="1"/>
          <p:nvPr/>
        </p:nvSpPr>
        <p:spPr>
          <a:xfrm>
            <a:off x="10325010" y="3481101"/>
            <a:ext cx="1897771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2 DAYS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1650 Euros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(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including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hotel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&amp; no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including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flight)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F09D44A-7281-3FE9-6A5C-68EAAD6183ED}"/>
              </a:ext>
            </a:extLst>
          </p:cNvPr>
          <p:cNvSpPr txBox="1"/>
          <p:nvPr/>
        </p:nvSpPr>
        <p:spPr>
          <a:xfrm>
            <a:off x="10348107" y="4948172"/>
            <a:ext cx="1897771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2 DAYS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LOCAL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9913F57-8FCF-7A7E-8CA8-E4C5CF17A52C}"/>
              </a:ext>
            </a:extLst>
          </p:cNvPr>
          <p:cNvSpPr txBox="1"/>
          <p:nvPr/>
        </p:nvSpPr>
        <p:spPr>
          <a:xfrm>
            <a:off x="10456231" y="6507010"/>
            <a:ext cx="1897771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2 DAYS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LOCAL</a:t>
            </a:r>
          </a:p>
          <a:p>
            <a:pPr marL="0" marR="0" lvl="0" indent="0" algn="l" defTabSz="7289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92862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3FB167-C40A-9E00-97FD-524B4E0A3AA2}"/>
              </a:ext>
            </a:extLst>
          </p:cNvPr>
          <p:cNvSpPr/>
          <p:nvPr/>
        </p:nvSpPr>
        <p:spPr>
          <a:xfrm>
            <a:off x="1" y="0"/>
            <a:ext cx="14702521" cy="8229600"/>
          </a:xfrm>
          <a:prstGeom prst="rect">
            <a:avLst/>
          </a:prstGeom>
          <a:solidFill>
            <a:srgbClr val="FCE4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ZoneTexte 21">
            <a:extLst>
              <a:ext uri="{FF2B5EF4-FFF2-40B4-BE49-F238E27FC236}">
                <a16:creationId xmlns:a16="http://schemas.microsoft.com/office/drawing/2014/main" id="{15588C6B-78E4-95D5-39E0-8FBA8CF39843}"/>
              </a:ext>
            </a:extLst>
          </p:cNvPr>
          <p:cNvSpPr txBox="1"/>
          <p:nvPr/>
        </p:nvSpPr>
        <p:spPr>
          <a:xfrm>
            <a:off x="4570902" y="3946919"/>
            <a:ext cx="151443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462877" rtl="0" eaLnBrk="1" fontAlgn="auto" latinLnBrk="0" hangingPunct="1">
              <a:lnSpc>
                <a:spcPct val="100000"/>
              </a:lnSpc>
              <a:spcBef>
                <a:spcPts val="28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Std Heavy" pitchFamily="34" charset="0"/>
                <a:ea typeface="+mn-ea"/>
                <a:cs typeface="Garamond Normal" charset="0"/>
                <a:sym typeface="Helvetica Neue"/>
              </a:rPr>
              <a:t>advanced</a:t>
            </a:r>
          </a:p>
        </p:txBody>
      </p:sp>
      <p:sp>
        <p:nvSpPr>
          <p:cNvPr id="7" name="ZoneTexte 22">
            <a:extLst>
              <a:ext uri="{FF2B5EF4-FFF2-40B4-BE49-F238E27FC236}">
                <a16:creationId xmlns:a16="http://schemas.microsoft.com/office/drawing/2014/main" id="{7EF0149E-1798-C808-6F40-6BE00234B490}"/>
              </a:ext>
            </a:extLst>
          </p:cNvPr>
          <p:cNvSpPr txBox="1"/>
          <p:nvPr/>
        </p:nvSpPr>
        <p:spPr>
          <a:xfrm>
            <a:off x="4570902" y="2431510"/>
            <a:ext cx="1514432" cy="3139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462877" rtl="0" eaLnBrk="1" fontAlgn="auto" latinLnBrk="0" hangingPunct="1">
              <a:lnSpc>
                <a:spcPct val="100000"/>
              </a:lnSpc>
              <a:spcBef>
                <a:spcPts val="28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40" b="1" i="0" u="none" strike="noStrike" kern="1200" cap="sm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Std Heavy" pitchFamily="34" charset="0"/>
                <a:ea typeface="+mn-ea"/>
                <a:cs typeface="Garamond Normal" charset="0"/>
                <a:sym typeface="Helvetica Neue"/>
              </a:rPr>
              <a:t>specialist</a:t>
            </a:r>
          </a:p>
        </p:txBody>
      </p:sp>
      <p:sp>
        <p:nvSpPr>
          <p:cNvPr id="11" name="ZoneTexte 20">
            <a:extLst>
              <a:ext uri="{FF2B5EF4-FFF2-40B4-BE49-F238E27FC236}">
                <a16:creationId xmlns:a16="http://schemas.microsoft.com/office/drawing/2014/main" id="{468C3090-00C1-0F00-4C8E-4A76F4AC86F5}"/>
              </a:ext>
            </a:extLst>
          </p:cNvPr>
          <p:cNvSpPr txBox="1"/>
          <p:nvPr/>
        </p:nvSpPr>
        <p:spPr>
          <a:xfrm>
            <a:off x="4608489" y="5635216"/>
            <a:ext cx="387379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1462877" rtl="0" eaLnBrk="1" fontAlgn="auto" latinLnBrk="0" hangingPunct="1">
              <a:lnSpc>
                <a:spcPct val="100000"/>
              </a:lnSpc>
              <a:spcBef>
                <a:spcPts val="28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ckers Gothic Std Heavy" pitchFamily="34" charset="0"/>
                <a:ea typeface="+mn-ea"/>
                <a:cs typeface="+mn-cs"/>
              </a:rPr>
              <a:t>NEWCOMERS SEMINAR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01A353-DF44-3E81-FE12-1C4CEBD466CA}"/>
              </a:ext>
            </a:extLst>
          </p:cNvPr>
          <p:cNvSpPr txBox="1"/>
          <p:nvPr/>
        </p:nvSpPr>
        <p:spPr>
          <a:xfrm>
            <a:off x="4608489" y="5883159"/>
            <a:ext cx="2982518" cy="5170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All Lancôme Beauty Advisors 10K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Launches &amp; Pillars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(2 min Beauty Icons)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+mn-cs"/>
              <a:sym typeface="Helvetica Neue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87FDE8-0022-5B2B-0061-53D05420A784}"/>
              </a:ext>
            </a:extLst>
          </p:cNvPr>
          <p:cNvSpPr txBox="1"/>
          <p:nvPr/>
        </p:nvSpPr>
        <p:spPr>
          <a:xfrm>
            <a:off x="4570900" y="4170344"/>
            <a:ext cx="3239956" cy="7017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Fragrance Essentials</a:t>
            </a:r>
            <a:endParaRPr kumimoji="0" lang="en-US" sz="26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Fragrance storytelling module</a:t>
            </a:r>
            <a:endParaRPr kumimoji="0" lang="en-US" sz="26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The Lancome Rose </a:t>
            </a:r>
            <a:endParaRPr kumimoji="0" lang="en-US" sz="26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CCEA24-82A0-8F7E-FCB3-F6C47FE5ACAC}"/>
              </a:ext>
            </a:extLst>
          </p:cNvPr>
          <p:cNvSpPr txBox="1"/>
          <p:nvPr/>
        </p:nvSpPr>
        <p:spPr>
          <a:xfrm>
            <a:off x="4570903" y="2683560"/>
            <a:ext cx="2997973" cy="5170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Absolue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 les parfums expert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  <a:sym typeface="Helvetica Neue"/>
              </a:rPr>
              <a:t>Lancôme fragrance expert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8CE0E2-35F0-B84A-6D22-7313883E650C}"/>
              </a:ext>
            </a:extLst>
          </p:cNvPr>
          <p:cNvSpPr/>
          <p:nvPr/>
        </p:nvSpPr>
        <p:spPr>
          <a:xfrm>
            <a:off x="335980" y="2900896"/>
            <a:ext cx="2459797" cy="886397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+mn-cs"/>
                <a:sym typeface="Helvetica Neue"/>
              </a:rPr>
              <a:t>FRAGRANCE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+mn-cs"/>
                <a:sym typeface="Helvetica Neue"/>
              </a:rPr>
              <a:t>TRAINER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1200" cap="none" spc="61" normalizeH="0" baseline="0" noProof="0" dirty="0">
              <a:ln w="0"/>
              <a:solidFill>
                <a:prstClr val="black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uLnTx/>
              <a:uFillTx/>
              <a:latin typeface="Miller Display Lancome Roman" pitchFamily="2" charset="0"/>
              <a:ea typeface="+mn-ea"/>
              <a:cs typeface="+mn-cs"/>
              <a:sym typeface="Helvetica Neue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906220-6C3F-B09F-D6C0-185A7A2AAAED}"/>
              </a:ext>
            </a:extLst>
          </p:cNvPr>
          <p:cNvSpPr/>
          <p:nvPr/>
        </p:nvSpPr>
        <p:spPr>
          <a:xfrm>
            <a:off x="211725" y="4179498"/>
            <a:ext cx="2600432" cy="627864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+mn-cs"/>
                <a:sym typeface="Helvetica Neue"/>
              </a:rPr>
              <a:t>BA FRAGRANCE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+mn-cs"/>
                <a:sym typeface="Helvetica Neue"/>
              </a:rPr>
              <a:t>EXPERT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B04334-22AB-4AE1-B690-B0797FBCD0DC}"/>
              </a:ext>
            </a:extLst>
          </p:cNvPr>
          <p:cNvSpPr/>
          <p:nvPr/>
        </p:nvSpPr>
        <p:spPr>
          <a:xfrm>
            <a:off x="179611" y="2450113"/>
            <a:ext cx="14271181" cy="13194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28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0A6554-FCAE-446A-BFC9-14D2BB40D948}"/>
              </a:ext>
            </a:extLst>
          </p:cNvPr>
          <p:cNvSpPr/>
          <p:nvPr/>
        </p:nvSpPr>
        <p:spPr>
          <a:xfrm>
            <a:off x="179611" y="3848860"/>
            <a:ext cx="14271181" cy="15588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28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A3886EA-6741-4610-9D4F-909DE1291108}"/>
              </a:ext>
            </a:extLst>
          </p:cNvPr>
          <p:cNvSpPr/>
          <p:nvPr/>
        </p:nvSpPr>
        <p:spPr>
          <a:xfrm>
            <a:off x="179611" y="5512830"/>
            <a:ext cx="14271181" cy="19507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28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8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A62F86-6C2B-4DC0-0FBC-BB96F9CCEA98}"/>
              </a:ext>
            </a:extLst>
          </p:cNvPr>
          <p:cNvSpPr/>
          <p:nvPr/>
        </p:nvSpPr>
        <p:spPr>
          <a:xfrm>
            <a:off x="335980" y="5844901"/>
            <a:ext cx="1397910" cy="369332"/>
          </a:xfrm>
          <a:prstGeom prst="rect">
            <a:avLst/>
          </a:prstGeom>
          <a:noFill/>
        </p:spPr>
        <p:txBody>
          <a:bodyPr wrap="square" lIns="109728" tIns="54864" rIns="109728" bIns="54864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80" b="1" i="0" u="none" strike="noStrike" kern="1200" cap="none" spc="61" normalizeH="0" baseline="0" noProof="0" dirty="0">
                <a:ln w="0"/>
                <a:solidFill>
                  <a:prstClr val="black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Miller Display Lancome Roman" pitchFamily="2" charset="0"/>
                <a:ea typeface="+mn-ea"/>
                <a:cs typeface="+mn-cs"/>
                <a:sym typeface="Helvetica Neue"/>
              </a:rPr>
              <a:t>BA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503769F-A07F-BB8F-2612-B16465D2265D}"/>
              </a:ext>
            </a:extLst>
          </p:cNvPr>
          <p:cNvSpPr/>
          <p:nvPr/>
        </p:nvSpPr>
        <p:spPr>
          <a:xfrm>
            <a:off x="287220" y="1349693"/>
            <a:ext cx="1843405" cy="58758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28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  <a:sym typeface="Helvetica Neue"/>
              </a:rPr>
              <a:t>TITLE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FB43F2-3EEC-B30E-0345-A351AA08EA65}"/>
              </a:ext>
            </a:extLst>
          </p:cNvPr>
          <p:cNvSpPr/>
          <p:nvPr/>
        </p:nvSpPr>
        <p:spPr>
          <a:xfrm>
            <a:off x="4665307" y="1349693"/>
            <a:ext cx="2428117" cy="58758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28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  <a:sym typeface="Helvetica Neue"/>
              </a:rPr>
              <a:t>DMI TRAINING &amp; SEMINARS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26D747AD-E7E3-7820-3545-246CA2409F67}"/>
              </a:ext>
            </a:extLst>
          </p:cNvPr>
          <p:cNvSpPr/>
          <p:nvPr/>
        </p:nvSpPr>
        <p:spPr>
          <a:xfrm>
            <a:off x="7545627" y="1349693"/>
            <a:ext cx="2649894" cy="58758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TRAINING TOOLS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74EF668-E782-8411-E7D3-6847C5321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1853" y="2570601"/>
            <a:ext cx="1438732" cy="984010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C3AE962-7AAB-91A6-72BA-238202B45047}"/>
              </a:ext>
            </a:extLst>
          </p:cNvPr>
          <p:cNvSpPr/>
          <p:nvPr/>
        </p:nvSpPr>
        <p:spPr>
          <a:xfrm>
            <a:off x="2245971" y="1349693"/>
            <a:ext cx="2114026" cy="58758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SKILLS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6F06AC5-4444-DFE2-C933-648DB8EA99EC}"/>
              </a:ext>
            </a:extLst>
          </p:cNvPr>
          <p:cNvSpPr txBox="1"/>
          <p:nvPr/>
        </p:nvSpPr>
        <p:spPr>
          <a:xfrm>
            <a:off x="2205511" y="2456048"/>
            <a:ext cx="2459797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A recognized fragrance ambassador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Expert of the </a:t>
            </a:r>
            <a:r>
              <a:rPr kumimoji="0" lang="en-US" sz="112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Absolue</a:t>
            </a: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 les Parfum collection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Master advanced cross/link selling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Be able to coach and train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A1AACC2-1AB1-BEF9-3263-B4039783CD68}"/>
              </a:ext>
            </a:extLst>
          </p:cNvPr>
          <p:cNvSpPr txBox="1"/>
          <p:nvPr/>
        </p:nvSpPr>
        <p:spPr>
          <a:xfrm>
            <a:off x="2151432" y="4117509"/>
            <a:ext cx="2756317" cy="781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Perform advanced story telling 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Know at least iconic fragrances composition 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Able to present the main portfolio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DA1786-9CD7-C8A5-C5BE-C8FFE9313FAC}"/>
              </a:ext>
            </a:extLst>
          </p:cNvPr>
          <p:cNvSpPr txBox="1"/>
          <p:nvPr/>
        </p:nvSpPr>
        <p:spPr>
          <a:xfrm>
            <a:off x="2151432" y="5628044"/>
            <a:ext cx="275631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Know Lancôme fragrance philosophy 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Know Lancôme best-seller fragrances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Able to identify customer needs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Able to perform Fragrances Customer Path </a:t>
            </a:r>
          </a:p>
          <a:p>
            <a:pPr marL="274307" marR="0" lvl="0" indent="-274307" algn="l" defTabSz="1304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12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ea typeface="Heiti SC Light"/>
                <a:cs typeface="Garamond"/>
              </a:rPr>
              <a:t>Able to answer objections 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08B0DD41-6AE2-18C5-E1E9-12ECD4FA56E0}"/>
              </a:ext>
            </a:extLst>
          </p:cNvPr>
          <p:cNvSpPr txBox="1">
            <a:spLocks/>
          </p:cNvSpPr>
          <p:nvPr/>
        </p:nvSpPr>
        <p:spPr>
          <a:xfrm>
            <a:off x="14218" y="17833"/>
            <a:ext cx="14630400" cy="1119987"/>
          </a:xfrm>
          <a:prstGeom prst="rect">
            <a:avLst/>
          </a:prstGeom>
          <a:noFill/>
        </p:spPr>
        <p:txBody>
          <a:bodyPr vert="horz" wrap="square" lIns="109728" tIns="54864" rIns="109728" bIns="54864" rtlCol="0" anchor="ctr" anchorCtr="1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lang="en-US" sz="6000" spc="-150">
                <a:latin typeface="Miller Display Lancome Light" panose="00000000000000020000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0" i="0" u="none" strike="noStrike" kern="1200" cap="none" spc="-15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Miller Display Lancome Light" panose="00000000000000020000" pitchFamily="50" charset="0"/>
                <a:ea typeface="+mn-ea"/>
                <a:cs typeface="+mn-cs"/>
                <a:sym typeface="Helvetica Neue"/>
              </a:rPr>
              <a:t>FRAGRANCE LEARNING TRACKS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AC34613-6643-FC20-7299-D1C747182A63}"/>
              </a:ext>
            </a:extLst>
          </p:cNvPr>
          <p:cNvSpPr txBox="1"/>
          <p:nvPr/>
        </p:nvSpPr>
        <p:spPr>
          <a:xfrm>
            <a:off x="-241285" y="894510"/>
            <a:ext cx="6420395" cy="387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5486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920" b="0" i="0" u="none" strike="noStrike" kern="1200" cap="none" spc="18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latin typeface="Sackers Gothic Std Light" panose="020B0304020202060204" pitchFamily="34" charset="0"/>
                <a:ea typeface="+mn-ea"/>
                <a:cs typeface="+mn-cs"/>
                <a:sym typeface="Helvetica Neue"/>
              </a:rPr>
              <a:t>ROLES &amp; EXPERTISES 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E03E84A1-1D7D-1EE5-5F91-8620E6FE8E09}"/>
              </a:ext>
            </a:extLst>
          </p:cNvPr>
          <p:cNvGrpSpPr/>
          <p:nvPr/>
        </p:nvGrpSpPr>
        <p:grpSpPr>
          <a:xfrm>
            <a:off x="12432592" y="4057626"/>
            <a:ext cx="1437992" cy="999115"/>
            <a:chOff x="19470362" y="8634069"/>
            <a:chExt cx="2842976" cy="1944432"/>
          </a:xfrm>
        </p:grpSpPr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78B14812-8313-0F0A-D275-184867263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470362" y="8634069"/>
              <a:ext cx="2842976" cy="1944432"/>
            </a:xfrm>
            <a:prstGeom prst="rect">
              <a:avLst/>
            </a:prstGeom>
          </p:spPr>
        </p:pic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5E76AF62-8E5C-94EF-1E11-B0614EBF7E6B}"/>
                </a:ext>
              </a:extLst>
            </p:cNvPr>
            <p:cNvSpPr txBox="1"/>
            <p:nvPr/>
          </p:nvSpPr>
          <p:spPr>
            <a:xfrm>
              <a:off x="20248828" y="9351976"/>
              <a:ext cx="1455301" cy="431266"/>
            </a:xfrm>
            <a:prstGeom prst="rect">
              <a:avLst/>
            </a:prstGeom>
            <a:solidFill>
              <a:srgbClr val="D0D0D0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4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CERTIFICATE</a:t>
              </a:r>
            </a:p>
          </p:txBody>
        </p:sp>
      </p:grpSp>
      <p:sp>
        <p:nvSpPr>
          <p:cNvPr id="39" name="ZoneTexte 38">
            <a:extLst>
              <a:ext uri="{FF2B5EF4-FFF2-40B4-BE49-F238E27FC236}">
                <a16:creationId xmlns:a16="http://schemas.microsoft.com/office/drawing/2014/main" id="{EED13D5D-E7EC-54F8-EB42-729399E64C56}"/>
              </a:ext>
            </a:extLst>
          </p:cNvPr>
          <p:cNvSpPr txBox="1"/>
          <p:nvPr/>
        </p:nvSpPr>
        <p:spPr>
          <a:xfrm>
            <a:off x="12581503" y="5715588"/>
            <a:ext cx="1463442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Local Awards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inspire by DMI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EA953B3-A51D-C6D1-005D-B2B810E73BCA}"/>
              </a:ext>
            </a:extLst>
          </p:cNvPr>
          <p:cNvSpPr/>
          <p:nvPr/>
        </p:nvSpPr>
        <p:spPr>
          <a:xfrm>
            <a:off x="12366711" y="1349693"/>
            <a:ext cx="2063274" cy="58758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DMI AWARDS</a:t>
            </a: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4CB3C742-E461-6889-8389-79ECF846D9B7}"/>
              </a:ext>
            </a:extLst>
          </p:cNvPr>
          <p:cNvSpPr txBox="1"/>
          <p:nvPr/>
        </p:nvSpPr>
        <p:spPr>
          <a:xfrm>
            <a:off x="7451219" y="2515000"/>
            <a:ext cx="3025818" cy="4801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Absolue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 les parfums seminar</a:t>
            </a:r>
          </a:p>
          <a:p>
            <a:pPr marL="205735" marR="0" lvl="0" indent="-2057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Garamond"/>
            </a:endParaRPr>
          </a:p>
        </p:txBody>
      </p:sp>
      <p:sp>
        <p:nvSpPr>
          <p:cNvPr id="42" name="TextBox 18">
            <a:extLst>
              <a:ext uri="{FF2B5EF4-FFF2-40B4-BE49-F238E27FC236}">
                <a16:creationId xmlns:a16="http://schemas.microsoft.com/office/drawing/2014/main" id="{F79D3DE1-5E96-366B-D573-5EDE0D1FC9F1}"/>
              </a:ext>
            </a:extLst>
          </p:cNvPr>
          <p:cNvSpPr txBox="1"/>
          <p:nvPr/>
        </p:nvSpPr>
        <p:spPr>
          <a:xfrm>
            <a:off x="7453724" y="4097555"/>
            <a:ext cx="3220124" cy="8125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Lancôme fragrance essentials</a:t>
            </a:r>
          </a:p>
          <a:p>
            <a:pPr marL="205735" marR="0" lvl="0" indent="-2057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Lancome fragrance storytelling</a:t>
            </a:r>
          </a:p>
          <a:p>
            <a:pPr marL="205735" marR="0" lvl="0" indent="-2057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Lancome the rose</a:t>
            </a:r>
          </a:p>
          <a:p>
            <a:pPr marL="205735" marR="0" lvl="0" indent="-2057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Lancome deep dive pillars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0FF64158-1E56-7784-9413-D19D4BB79AF8}"/>
              </a:ext>
            </a:extLst>
          </p:cNvPr>
          <p:cNvSpPr txBox="1"/>
          <p:nvPr/>
        </p:nvSpPr>
        <p:spPr>
          <a:xfrm>
            <a:off x="7512862" y="5569228"/>
            <a:ext cx="3235439" cy="3139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46304" tIns="73152" rIns="146304" bIns="73152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05735" marR="0" lvl="0" indent="-205735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Garamond"/>
              </a:rPr>
              <a:t>Lancôme welcome course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D237A01F-6FB8-B2F9-A472-0B09E9DF9D1D}"/>
              </a:ext>
            </a:extLst>
          </p:cNvPr>
          <p:cNvSpPr/>
          <p:nvPr/>
        </p:nvSpPr>
        <p:spPr>
          <a:xfrm>
            <a:off x="10323889" y="1349693"/>
            <a:ext cx="1809926" cy="587587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COST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CKERS GOTHIC MEDIUM" panose="02000605020000020003" pitchFamily="2" charset="0"/>
                <a:ea typeface="+mn-ea"/>
                <a:cs typeface="+mn-cs"/>
              </a:rPr>
              <a:t>TIMING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B1927850-BB01-0FC6-EF96-7898B5B9E960}"/>
              </a:ext>
            </a:extLst>
          </p:cNvPr>
          <p:cNvSpPr txBox="1"/>
          <p:nvPr/>
        </p:nvSpPr>
        <p:spPr>
          <a:xfrm>
            <a:off x="10345817" y="2590555"/>
            <a:ext cx="189777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1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day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presential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(DMI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invited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) on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demand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–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Travel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and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hotel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12628264-4557-CA88-7D84-BF1CB3AD13C8}"/>
              </a:ext>
            </a:extLst>
          </p:cNvPr>
          <p:cNvSpPr txBox="1"/>
          <p:nvPr/>
        </p:nvSpPr>
        <p:spPr>
          <a:xfrm>
            <a:off x="10368913" y="4057627"/>
            <a:ext cx="1897771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1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day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presential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  on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demand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ller Display Lancome Light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4DBE835-BE80-1CEE-A52C-85E5B64556A9}"/>
              </a:ext>
            </a:extLst>
          </p:cNvPr>
          <p:cNvSpPr txBox="1"/>
          <p:nvPr/>
        </p:nvSpPr>
        <p:spPr>
          <a:xfrm>
            <a:off x="10468941" y="5595601"/>
            <a:ext cx="1897771" cy="62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ller Display Lancome Light"/>
                <a:ea typeface="+mn-ea"/>
                <a:cs typeface="Arial"/>
              </a:rPr>
              <a:t>DIGITAL or local activation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455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1869</TotalTime>
  <Words>1472</Words>
  <Application>Microsoft Office PowerPoint</Application>
  <PresentationFormat>Custom</PresentationFormat>
  <Paragraphs>354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SOUSSAN Elvire</cp:lastModifiedBy>
  <cp:revision>3</cp:revision>
  <dcterms:created xsi:type="dcterms:W3CDTF">2024-11-20T13:55:37Z</dcterms:created>
  <dcterms:modified xsi:type="dcterms:W3CDTF">2025-01-20T14:28:57Z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3b7177-c66c-4b22-a350-7ee86f9a1e74_Enabled">
    <vt:lpwstr>true</vt:lpwstr>
  </property>
  <property fmtid="{D5CDD505-2E9C-101B-9397-08002B2CF9AE}" pid="3" name="MSIP_Label_f43b7177-c66c-4b22-a350-7ee86f9a1e74_SetDate">
    <vt:lpwstr>2024-11-21T09:54:48Z</vt:lpwstr>
  </property>
  <property fmtid="{D5CDD505-2E9C-101B-9397-08002B2CF9AE}" pid="4" name="MSIP_Label_f43b7177-c66c-4b22-a350-7ee86f9a1e74_Method">
    <vt:lpwstr>Standard</vt:lpwstr>
  </property>
  <property fmtid="{D5CDD505-2E9C-101B-9397-08002B2CF9AE}" pid="5" name="MSIP_Label_f43b7177-c66c-4b22-a350-7ee86f9a1e74_Name">
    <vt:lpwstr>C1_Internal use</vt:lpwstr>
  </property>
  <property fmtid="{D5CDD505-2E9C-101B-9397-08002B2CF9AE}" pid="6" name="MSIP_Label_f43b7177-c66c-4b22-a350-7ee86f9a1e74_SiteId">
    <vt:lpwstr>e4e1abd9-eac7-4a71-ab52-da5c998aa7ba</vt:lpwstr>
  </property>
  <property fmtid="{D5CDD505-2E9C-101B-9397-08002B2CF9AE}" pid="7" name="MSIP_Label_f43b7177-c66c-4b22-a350-7ee86f9a1e74_ActionId">
    <vt:lpwstr>d5ac339d-2fb9-407a-b8c4-d41fb3026227</vt:lpwstr>
  </property>
  <property fmtid="{D5CDD505-2E9C-101B-9397-08002B2CF9AE}" pid="8" name="MSIP_Label_f43b7177-c66c-4b22-a350-7ee86f9a1e74_ContentBits">
    <vt:lpwstr>2</vt:lpwstr>
  </property>
  <property fmtid="{D5CDD505-2E9C-101B-9397-08002B2CF9AE}" pid="9" name="ClassificationContentMarkingFooterLocations">
    <vt:lpwstr>Office Theme:3</vt:lpwstr>
  </property>
  <property fmtid="{D5CDD505-2E9C-101B-9397-08002B2CF9AE}" pid="10" name="ClassificationContentMarkingFooterText">
    <vt:lpwstr>C1 - Internal use</vt:lpwstr>
  </property>
</Properties>
</file>